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5" r:id="rId4"/>
    <p:sldId id="266" r:id="rId5"/>
    <p:sldId id="267" r:id="rId6"/>
    <p:sldId id="258" r:id="rId7"/>
    <p:sldId id="268" r:id="rId8"/>
    <p:sldId id="269" r:id="rId9"/>
    <p:sldId id="259" r:id="rId10"/>
    <p:sldId id="270" r:id="rId11"/>
    <p:sldId id="271" r:id="rId12"/>
    <p:sldId id="272" r:id="rId13"/>
    <p:sldId id="273" r:id="rId14"/>
    <p:sldId id="274" r:id="rId15"/>
    <p:sldId id="275" r:id="rId16"/>
    <p:sldId id="276" r:id="rId17"/>
    <p:sldId id="277" r:id="rId18"/>
    <p:sldId id="278" r:id="rId19"/>
    <p:sldId id="279" r:id="rId20"/>
    <p:sldId id="260" r:id="rId21"/>
    <p:sldId id="280" r:id="rId22"/>
    <p:sldId id="281" r:id="rId23"/>
    <p:sldId id="282" r:id="rId24"/>
    <p:sldId id="283" r:id="rId25"/>
    <p:sldId id="284" r:id="rId26"/>
    <p:sldId id="285" r:id="rId27"/>
    <p:sldId id="261" r:id="rId28"/>
    <p:sldId id="286" r:id="rId29"/>
    <p:sldId id="287" r:id="rId30"/>
    <p:sldId id="288" r:id="rId31"/>
    <p:sldId id="289" r:id="rId32"/>
    <p:sldId id="290" r:id="rId33"/>
    <p:sldId id="291" r:id="rId34"/>
    <p:sldId id="292" r:id="rId35"/>
    <p:sldId id="294" r:id="rId36"/>
    <p:sldId id="293" r:id="rId37"/>
    <p:sldId id="295" r:id="rId38"/>
    <p:sldId id="296" r:id="rId39"/>
    <p:sldId id="297" r:id="rId40"/>
    <p:sldId id="299" r:id="rId41"/>
    <p:sldId id="300" r:id="rId42"/>
    <p:sldId id="298" r:id="rId43"/>
    <p:sldId id="263" r:id="rId44"/>
    <p:sldId id="306" r:id="rId45"/>
    <p:sldId id="307" r:id="rId46"/>
    <p:sldId id="264" r:id="rId47"/>
    <p:sldId id="301" r:id="rId48"/>
    <p:sldId id="302" r:id="rId49"/>
    <p:sldId id="303" r:id="rId50"/>
    <p:sldId id="304" r:id="rId51"/>
    <p:sldId id="305"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72" d="100"/>
          <a:sy n="72" d="100"/>
        </p:scale>
        <p:origin x="-75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28/03/14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28/03/14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28/03/14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28/03/14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28/03/14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28/03/14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28/03/14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28/03/14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28/03/14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28/03/14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28/03/14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28/03/14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28/03/14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28/03/14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28/03/14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28/03/14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28/03/14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28/03/14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oapui.org/Getting-Started/installing-soapui.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ebservices-testing.com/2011/10/web-services-overview.html" TargetMode="External"/><Relationship Id="rId3" Type="http://schemas.openxmlformats.org/officeDocument/2006/relationships/hyperlink" Target="http://www.webservices-testing.com/p/soapui-tutorial.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err="1" smtClean="0"/>
              <a:t>Getskills</a:t>
            </a:r>
            <a:r>
              <a:rPr lang="en-NZ" dirty="0" smtClean="0"/>
              <a:t> SOAPUI </a:t>
            </a:r>
            <a:r>
              <a:rPr lang="en-NZ" dirty="0" err="1" smtClean="0"/>
              <a:t>tRAINING</a:t>
            </a:r>
            <a:endParaRPr lang="en-NZ" dirty="0"/>
          </a:p>
        </p:txBody>
      </p:sp>
      <p:sp>
        <p:nvSpPr>
          <p:cNvPr id="3" name="Subtitle 2"/>
          <p:cNvSpPr>
            <a:spLocks noGrp="1"/>
          </p:cNvSpPr>
          <p:nvPr>
            <p:ph type="subTitle" idx="1"/>
          </p:nvPr>
        </p:nvSpPr>
        <p:spPr/>
        <p:txBody>
          <a:bodyPr/>
          <a:lstStyle/>
          <a:p>
            <a:endParaRPr lang="en-NZ" dirty="0" smtClean="0"/>
          </a:p>
          <a:p>
            <a:endParaRPr lang="en-NZ" dirty="0"/>
          </a:p>
        </p:txBody>
      </p:sp>
    </p:spTree>
    <p:extLst>
      <p:ext uri="{BB962C8B-B14F-4D97-AF65-F5344CB8AC3E}">
        <p14:creationId xmlns:p14="http://schemas.microsoft.com/office/powerpoint/2010/main" val="2996800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0" y="253961"/>
            <a:ext cx="5105247" cy="679012"/>
          </a:xfrm>
        </p:spPr>
        <p:txBody>
          <a:bodyPr>
            <a:normAutofit fontScale="77500" lnSpcReduction="20000"/>
          </a:bodyPr>
          <a:lstStyle/>
          <a:p>
            <a:r>
              <a:rPr lang="en-US" dirty="0"/>
              <a:t>Creating or double-clicking an existing Property-Transfer </a:t>
            </a:r>
            <a:r>
              <a:rPr lang="en-US" dirty="0" err="1"/>
              <a:t>TestStep</a:t>
            </a:r>
            <a:r>
              <a:rPr lang="en-US" dirty="0"/>
              <a:t> opens the following window:</a:t>
            </a:r>
          </a:p>
          <a:p>
            <a:endParaRPr lang="en-US"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6921500" y="303054"/>
            <a:ext cx="5270500" cy="4983793"/>
          </a:xfrm>
          <a:prstGeom prst="rect">
            <a:avLst/>
          </a:prstGeom>
          <a:noFill/>
          <a:ln>
            <a:noFill/>
          </a:ln>
        </p:spPr>
      </p:pic>
      <p:sp>
        <p:nvSpPr>
          <p:cNvPr id="9" name="TextBox 8"/>
          <p:cNvSpPr txBox="1"/>
          <p:nvPr/>
        </p:nvSpPr>
        <p:spPr>
          <a:xfrm>
            <a:off x="181438" y="1166216"/>
            <a:ext cx="6635455" cy="5355313"/>
          </a:xfrm>
          <a:prstGeom prst="rect">
            <a:avLst/>
          </a:prstGeom>
          <a:noFill/>
        </p:spPr>
        <p:txBody>
          <a:bodyPr wrap="square" rtlCol="0">
            <a:spAutoFit/>
          </a:bodyPr>
          <a:lstStyle/>
          <a:p>
            <a:pPr fontAlgn="base"/>
            <a:r>
              <a:rPr lang="en-US" dirty="0"/>
              <a:t>The list to the left shows you the configured transfers in this </a:t>
            </a:r>
            <a:r>
              <a:rPr lang="en-US" dirty="0" err="1"/>
              <a:t>TestStep</a:t>
            </a:r>
            <a:r>
              <a:rPr lang="en-US" dirty="0"/>
              <a:t>, add and manage as many as you want. When selecting a transfer (like the "</a:t>
            </a:r>
            <a:r>
              <a:rPr lang="en-US" dirty="0" err="1"/>
              <a:t>TransferUser</a:t>
            </a:r>
            <a:r>
              <a:rPr lang="en-US" dirty="0"/>
              <a:t>" in the screenshot above), the area to the right allows you to configure it as desired;</a:t>
            </a:r>
          </a:p>
          <a:p>
            <a:pPr lvl="0" fontAlgn="base"/>
            <a:r>
              <a:rPr lang="en-US" dirty="0"/>
              <a:t>The Source area at the top specifies the source property and optional </a:t>
            </a:r>
            <a:r>
              <a:rPr lang="en-US" dirty="0" err="1"/>
              <a:t>XPath</a:t>
            </a:r>
            <a:r>
              <a:rPr lang="en-US" dirty="0"/>
              <a:t> for the transfer</a:t>
            </a:r>
          </a:p>
          <a:p>
            <a:pPr lvl="0" fontAlgn="base"/>
            <a:r>
              <a:rPr lang="en-US" dirty="0"/>
              <a:t>The Target area under that specifies the target property and optional </a:t>
            </a:r>
            <a:r>
              <a:rPr lang="en-US" dirty="0" err="1"/>
              <a:t>XPath</a:t>
            </a:r>
            <a:r>
              <a:rPr lang="en-US" dirty="0"/>
              <a:t> for the transfer</a:t>
            </a:r>
          </a:p>
          <a:p>
            <a:pPr lvl="0" fontAlgn="base"/>
            <a:r>
              <a:rPr lang="en-US" dirty="0"/>
              <a:t>The area below that holds different configuration options set on a transfer to transfer level.</a:t>
            </a:r>
          </a:p>
          <a:p>
            <a:pPr fontAlgn="base"/>
            <a:r>
              <a:rPr lang="en-US" dirty="0"/>
              <a:t>The Transfer Log at the bottom shows the latest executed transfers while the window was open and their actual transferred values.</a:t>
            </a:r>
          </a:p>
          <a:p>
            <a:pPr fontAlgn="base"/>
            <a:r>
              <a:rPr lang="en-US" dirty="0"/>
              <a:t>The available configuration options can drastically change what is transferred and their respective is defined as:</a:t>
            </a:r>
          </a:p>
          <a:p>
            <a:pPr lvl="0" fontAlgn="base"/>
            <a:r>
              <a:rPr lang="en-US" b="1" dirty="0"/>
              <a:t>Fail transfer on error</a:t>
            </a:r>
            <a:r>
              <a:rPr lang="en-US" dirty="0"/>
              <a:t> - The transfer step will fail in case any errors happen while attempting to perform the transfer</a:t>
            </a:r>
          </a:p>
          <a:p>
            <a:pPr lvl="0" fontAlgn="base"/>
            <a:r>
              <a:rPr lang="en-US" b="1" dirty="0"/>
              <a:t>Transfer text content</a:t>
            </a:r>
            <a:r>
              <a:rPr lang="en-US" dirty="0"/>
              <a:t> - Only text content will be transferred. No structural elements will be preserved</a:t>
            </a:r>
          </a:p>
          <a:p>
            <a:endParaRPr lang="en-US" dirty="0"/>
          </a:p>
        </p:txBody>
      </p:sp>
    </p:spTree>
    <p:extLst>
      <p:ext uri="{BB962C8B-B14F-4D97-AF65-F5344CB8AC3E}">
        <p14:creationId xmlns:p14="http://schemas.microsoft.com/office/powerpoint/2010/main" val="2560053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141" y="331708"/>
            <a:ext cx="10496553" cy="4410905"/>
          </a:xfrm>
        </p:spPr>
        <p:txBody>
          <a:bodyPr>
            <a:normAutofit fontScale="77500" lnSpcReduction="20000"/>
          </a:bodyPr>
          <a:lstStyle/>
          <a:p>
            <a:pPr lvl="0" fontAlgn="base"/>
            <a:r>
              <a:rPr lang="en-US" b="1" dirty="0"/>
              <a:t>Transfer to all</a:t>
            </a:r>
            <a:r>
              <a:rPr lang="en-US" dirty="0"/>
              <a:t> - The matched values will be transferred to all the target locations in case there are several that matches</a:t>
            </a:r>
          </a:p>
          <a:p>
            <a:pPr lvl="0" fontAlgn="base"/>
            <a:r>
              <a:rPr lang="en-US" b="1" dirty="0" err="1"/>
              <a:t>Entitize</a:t>
            </a:r>
            <a:r>
              <a:rPr lang="en-US" b="1" dirty="0"/>
              <a:t> transferred values</a:t>
            </a:r>
            <a:r>
              <a:rPr lang="en-US" dirty="0"/>
              <a:t> - The values will have certain characters for example ampersand ("&amp;") replaced with it's corresponding character entity value ("&amp;")</a:t>
            </a:r>
          </a:p>
          <a:p>
            <a:pPr lvl="0" fontAlgn="base"/>
            <a:r>
              <a:rPr lang="en-US" b="1" dirty="0"/>
              <a:t>Set null on missing source</a:t>
            </a:r>
            <a:r>
              <a:rPr lang="en-US" dirty="0"/>
              <a:t> - The target will be set to null in case the source resource is missing. This means that if the target already has a value it will be lost</a:t>
            </a:r>
          </a:p>
          <a:p>
            <a:pPr lvl="0" fontAlgn="base"/>
            <a:r>
              <a:rPr lang="en-US" b="1" dirty="0"/>
              <a:t>Ignore empty/missing values</a:t>
            </a:r>
            <a:r>
              <a:rPr lang="en-US" dirty="0"/>
              <a:t> - This means that if the matched value of the source is empty or missing it will be ignored and the target value left untouched</a:t>
            </a:r>
          </a:p>
          <a:p>
            <a:pPr lvl="0" fontAlgn="base"/>
            <a:r>
              <a:rPr lang="en-US" b="1" dirty="0"/>
              <a:t>Use XQuery</a:t>
            </a:r>
            <a:r>
              <a:rPr lang="en-US" dirty="0"/>
              <a:t> - </a:t>
            </a:r>
            <a:r>
              <a:rPr lang="en-US" dirty="0" err="1"/>
              <a:t>SoapUI</a:t>
            </a:r>
            <a:r>
              <a:rPr lang="en-US" dirty="0"/>
              <a:t> will assume that the source is XQuery rather than the default </a:t>
            </a:r>
            <a:r>
              <a:rPr lang="en-US" dirty="0" err="1"/>
              <a:t>XPath</a:t>
            </a:r>
            <a:r>
              <a:rPr lang="en-US" dirty="0"/>
              <a:t> when trying to extract the source values</a:t>
            </a:r>
          </a:p>
          <a:p>
            <a:pPr lvl="0" fontAlgn="base"/>
            <a:r>
              <a:rPr lang="en-US" b="1" dirty="0"/>
              <a:t>Transfer child nodes</a:t>
            </a:r>
            <a:r>
              <a:rPr lang="en-US" dirty="0"/>
              <a:t> - </a:t>
            </a:r>
            <a:r>
              <a:rPr lang="en-US" dirty="0" err="1"/>
              <a:t>SoapUI</a:t>
            </a:r>
            <a:r>
              <a:rPr lang="en-US" dirty="0"/>
              <a:t> will not attempt any textual extraction from the matched source node but rather pick the children of the matched node and thus preserving the </a:t>
            </a:r>
            <a:r>
              <a:rPr lang="en-US" dirty="0" err="1"/>
              <a:t>subtree</a:t>
            </a:r>
            <a:r>
              <a:rPr lang="en-US" dirty="0"/>
              <a:t> XML structure</a:t>
            </a:r>
          </a:p>
          <a:p>
            <a:endParaRPr lang="en-US" dirty="0"/>
          </a:p>
        </p:txBody>
      </p:sp>
    </p:spTree>
    <p:extLst>
      <p:ext uri="{BB962C8B-B14F-4D97-AF65-F5344CB8AC3E}">
        <p14:creationId xmlns:p14="http://schemas.microsoft.com/office/powerpoint/2010/main" val="217732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302" y="0"/>
            <a:ext cx="9905998" cy="1840030"/>
          </a:xfrm>
        </p:spPr>
        <p:txBody>
          <a:bodyPr>
            <a:normAutofit/>
          </a:bodyPr>
          <a:lstStyle/>
          <a:p>
            <a:r>
              <a:rPr lang="en-US" b="1" dirty="0"/>
              <a:t>An example: </a:t>
            </a:r>
            <a:r>
              <a:rPr lang="en-US" b="1" dirty="0" err="1" smtClean="0"/>
              <a:t>transfering</a:t>
            </a:r>
            <a:r>
              <a:rPr lang="en-US" b="1" dirty="0" smtClean="0"/>
              <a:t> </a:t>
            </a:r>
            <a:r>
              <a:rPr lang="en-US" b="1" dirty="0"/>
              <a:t>a session ID from a response to a following request</a:t>
            </a:r>
            <a:br>
              <a:rPr lang="en-US" b="1" dirty="0"/>
            </a:br>
            <a:endParaRPr lang="en-US" dirty="0"/>
          </a:p>
        </p:txBody>
      </p:sp>
      <p:sp>
        <p:nvSpPr>
          <p:cNvPr id="4" name="TextBox 3"/>
          <p:cNvSpPr txBox="1"/>
          <p:nvPr/>
        </p:nvSpPr>
        <p:spPr>
          <a:xfrm>
            <a:off x="0" y="2228770"/>
            <a:ext cx="10445657" cy="1477328"/>
          </a:xfrm>
          <a:prstGeom prst="rect">
            <a:avLst/>
          </a:prstGeom>
          <a:noFill/>
        </p:spPr>
        <p:txBody>
          <a:bodyPr wrap="square" rtlCol="0">
            <a:spAutoFit/>
          </a:bodyPr>
          <a:lstStyle/>
          <a:p>
            <a:pPr fontAlgn="base"/>
            <a:r>
              <a:rPr lang="en-US" dirty="0"/>
              <a:t>This is a very common scenario, lets do a step-by-step walkthrough. Lets say we have a login service that returns a </a:t>
            </a:r>
            <a:r>
              <a:rPr lang="en-US" dirty="0" err="1"/>
              <a:t>sessionID</a:t>
            </a:r>
            <a:r>
              <a:rPr lang="en-US" dirty="0"/>
              <a:t> that we subsequently want to use to authenticate; a property-transfer is perfect for extracting the </a:t>
            </a:r>
            <a:r>
              <a:rPr lang="en-US" dirty="0" err="1"/>
              <a:t>sessionID</a:t>
            </a:r>
            <a:r>
              <a:rPr lang="en-US" dirty="0"/>
              <a:t> and writing it to a property that can then by referred to by all desired </a:t>
            </a:r>
            <a:r>
              <a:rPr lang="en-US" dirty="0" err="1"/>
              <a:t>TestSteps</a:t>
            </a:r>
            <a:r>
              <a:rPr lang="en-US" dirty="0"/>
              <a:t>. Here we go:</a:t>
            </a:r>
          </a:p>
          <a:p>
            <a:pPr lvl="0" fontAlgn="base"/>
            <a:r>
              <a:rPr lang="en-US" dirty="0"/>
              <a:t>Add and execute the login request to an empty TestCase so you have a valid response to work with;</a:t>
            </a:r>
          </a:p>
          <a:p>
            <a:endParaRPr lang="en-US" dirty="0"/>
          </a:p>
        </p:txBody>
      </p:sp>
    </p:spTree>
    <p:extLst>
      <p:ext uri="{BB962C8B-B14F-4D97-AF65-F5344CB8AC3E}">
        <p14:creationId xmlns:p14="http://schemas.microsoft.com/office/powerpoint/2010/main" val="51839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perty-transfer-login-response.png"/>
          <p:cNvPicPr>
            <a:picLocks noGrp="1" noChangeAspect="1"/>
          </p:cNvPicPr>
          <p:nvPr>
            <p:ph idx="1"/>
          </p:nvPr>
        </p:nvPicPr>
        <p:blipFill>
          <a:blip r:embed="rId2">
            <a:extLst>
              <a:ext uri="{28A0092B-C50C-407E-A947-70E740481C1C}">
                <a14:useLocalDpi xmlns:a14="http://schemas.microsoft.com/office/drawing/2010/main" val="0"/>
              </a:ext>
            </a:extLst>
          </a:blip>
          <a:srcRect t="5128" b="5128"/>
          <a:stretch>
            <a:fillRect/>
          </a:stretch>
        </p:blipFill>
        <p:spPr>
          <a:xfrm>
            <a:off x="0" y="-1"/>
            <a:ext cx="11923083" cy="6608559"/>
          </a:xfrm>
        </p:spPr>
      </p:pic>
    </p:spTree>
    <p:extLst>
      <p:ext uri="{BB962C8B-B14F-4D97-AF65-F5344CB8AC3E}">
        <p14:creationId xmlns:p14="http://schemas.microsoft.com/office/powerpoint/2010/main" val="70568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Create the Property-Transfer </a:t>
            </a:r>
            <a:r>
              <a:rPr lang="en-US" dirty="0" err="1"/>
              <a:t>TestStep</a:t>
            </a:r>
            <a:r>
              <a:rPr lang="en-US" dirty="0"/>
              <a:t> after the request and add a property-transfer to it;</a:t>
            </a:r>
            <a:br>
              <a:rPr lang="en-US" dirty="0"/>
            </a:br>
            <a:endParaRPr lang="en-US" dirty="0"/>
          </a:p>
        </p:txBody>
      </p:sp>
      <p:pic>
        <p:nvPicPr>
          <p:cNvPr id="8" name="Picture 7"/>
          <p:cNvPicPr/>
          <p:nvPr/>
        </p:nvPicPr>
        <p:blipFill rotWithShape="1">
          <a:blip r:embed="rId2">
            <a:extLst>
              <a:ext uri="{28A0092B-C50C-407E-A947-70E740481C1C}">
                <a14:useLocalDpi xmlns:a14="http://schemas.microsoft.com/office/drawing/2010/main" val="0"/>
              </a:ext>
            </a:extLst>
          </a:blip>
          <a:srcRect l="1204" t="2112"/>
          <a:stretch/>
        </p:blipFill>
        <p:spPr bwMode="auto">
          <a:xfrm>
            <a:off x="2948185" y="1964808"/>
            <a:ext cx="5207000" cy="41205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3352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14654"/>
            <a:ext cx="11430607" cy="1200329"/>
          </a:xfrm>
          <a:prstGeom prst="rect">
            <a:avLst/>
          </a:prstGeom>
          <a:noFill/>
        </p:spPr>
        <p:txBody>
          <a:bodyPr wrap="square" rtlCol="0">
            <a:spAutoFit/>
          </a:bodyPr>
          <a:lstStyle/>
          <a:p>
            <a:r>
              <a:rPr lang="en-US" dirty="0"/>
              <a:t>Configure the source-property to be the Response of the Login Request and then select the "Wizard" button to the right on the source property toolbar. This opens a convenient wizard for selecting the desired source node to transfer from (in standard </a:t>
            </a:r>
            <a:r>
              <a:rPr lang="en-US" dirty="0" err="1"/>
              <a:t>soapUI</a:t>
            </a:r>
            <a:r>
              <a:rPr lang="en-US" dirty="0"/>
              <a:t> you will have to manually create the generated </a:t>
            </a:r>
            <a:r>
              <a:rPr lang="en-US" dirty="0" err="1"/>
              <a:t>XPath</a:t>
            </a:r>
            <a:r>
              <a:rPr lang="en-US" dirty="0"/>
              <a:t> statement).</a:t>
            </a:r>
          </a:p>
          <a:p>
            <a:endParaRPr lang="en-US" dirty="0"/>
          </a:p>
        </p:txBody>
      </p:sp>
      <p:pic>
        <p:nvPicPr>
          <p:cNvPr id="5" name="Picture 4"/>
          <p:cNvPicPr/>
          <p:nvPr/>
        </p:nvPicPr>
        <p:blipFill rotWithShape="1">
          <a:blip r:embed="rId2">
            <a:extLst>
              <a:ext uri="{28A0092B-C50C-407E-A947-70E740481C1C}">
                <a14:useLocalDpi xmlns:a14="http://schemas.microsoft.com/office/drawing/2010/main" val="0"/>
              </a:ext>
            </a:extLst>
          </a:blip>
          <a:srcRect l="481" t="1411" r="3362" b="2278"/>
          <a:stretch/>
        </p:blipFill>
        <p:spPr bwMode="auto">
          <a:xfrm>
            <a:off x="6724559" y="1885632"/>
            <a:ext cx="5067300" cy="4330700"/>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0" y="2747087"/>
            <a:ext cx="6765053" cy="923330"/>
          </a:xfrm>
          <a:prstGeom prst="rect">
            <a:avLst/>
          </a:prstGeom>
          <a:noFill/>
        </p:spPr>
        <p:txBody>
          <a:bodyPr wrap="square" rtlCol="0">
            <a:spAutoFit/>
          </a:bodyPr>
          <a:lstStyle/>
          <a:p>
            <a:pPr lvl="0"/>
            <a:r>
              <a:rPr lang="en-US" dirty="0"/>
              <a:t>Select the node and press OK; </a:t>
            </a:r>
            <a:r>
              <a:rPr lang="en-US" dirty="0" err="1"/>
              <a:t>soapUI</a:t>
            </a:r>
            <a:r>
              <a:rPr lang="en-US" dirty="0"/>
              <a:t> generates the corresponding </a:t>
            </a:r>
            <a:r>
              <a:rPr lang="en-US" dirty="0" err="1"/>
              <a:t>XPath</a:t>
            </a:r>
            <a:r>
              <a:rPr lang="en-US" dirty="0"/>
              <a:t> statement for you;</a:t>
            </a:r>
          </a:p>
          <a:p>
            <a:endParaRPr lang="en-US" dirty="0"/>
          </a:p>
        </p:txBody>
      </p:sp>
      <p:pic>
        <p:nvPicPr>
          <p:cNvPr id="7" name="Picture 6" descr="onfigured-source-property"/>
          <p:cNvPicPr/>
          <p:nvPr/>
        </p:nvPicPr>
        <p:blipFill>
          <a:blip r:embed="rId3">
            <a:extLst>
              <a:ext uri="{28A0092B-C50C-407E-A947-70E740481C1C}">
                <a14:useLocalDpi xmlns:a14="http://schemas.microsoft.com/office/drawing/2010/main" val="0"/>
              </a:ext>
            </a:extLst>
          </a:blip>
          <a:srcRect/>
          <a:stretch>
            <a:fillRect/>
          </a:stretch>
        </p:blipFill>
        <p:spPr bwMode="auto">
          <a:xfrm>
            <a:off x="153262" y="3566304"/>
            <a:ext cx="5270500" cy="1428115"/>
          </a:xfrm>
          <a:prstGeom prst="rect">
            <a:avLst/>
          </a:prstGeom>
          <a:noFill/>
          <a:ln>
            <a:noFill/>
          </a:ln>
        </p:spPr>
      </p:pic>
      <p:sp>
        <p:nvSpPr>
          <p:cNvPr id="2" name="Oval 1"/>
          <p:cNvSpPr/>
          <p:nvPr/>
        </p:nvSpPr>
        <p:spPr>
          <a:xfrm>
            <a:off x="8080318" y="1465460"/>
            <a:ext cx="502403" cy="41870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8" name="Oval 7"/>
          <p:cNvSpPr/>
          <p:nvPr/>
        </p:nvSpPr>
        <p:spPr>
          <a:xfrm>
            <a:off x="4674029" y="3139146"/>
            <a:ext cx="502403" cy="41870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378242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endParaRPr lang="en-US" dirty="0" smtClean="0"/>
          </a:p>
          <a:p>
            <a:r>
              <a:rPr lang="en-US" dirty="0" smtClean="0"/>
              <a:t>Now </a:t>
            </a:r>
            <a:r>
              <a:rPr lang="en-US" dirty="0"/>
              <a:t>the source is all set up and your next step is to configure the target for the property-transfer, </a:t>
            </a:r>
            <a:r>
              <a:rPr lang="en-US" dirty="0" err="1"/>
              <a:t>ie</a:t>
            </a:r>
            <a:r>
              <a:rPr lang="en-US" dirty="0"/>
              <a:t> where it should be written. We have two options;</a:t>
            </a:r>
          </a:p>
          <a:p>
            <a:r>
              <a:rPr lang="en-US" dirty="0"/>
              <a:t>write it to a temporary property that can be referred to by all subsequent </a:t>
            </a:r>
            <a:r>
              <a:rPr lang="en-US" dirty="0" err="1"/>
              <a:t>TestSteps</a:t>
            </a:r>
            <a:r>
              <a:rPr lang="en-US" dirty="0"/>
              <a:t> that need to use the </a:t>
            </a:r>
            <a:r>
              <a:rPr lang="en-US" dirty="0" err="1"/>
              <a:t>sessionID</a:t>
            </a:r>
            <a:r>
              <a:rPr lang="en-US" dirty="0"/>
              <a:t>. This is the best solution if we want to use the </a:t>
            </a:r>
            <a:r>
              <a:rPr lang="en-US" dirty="0" err="1"/>
              <a:t>sessionID</a:t>
            </a:r>
            <a:r>
              <a:rPr lang="en-US" dirty="0"/>
              <a:t> in several places or </a:t>
            </a:r>
            <a:r>
              <a:rPr lang="en-US" dirty="0" err="1"/>
              <a:t>TestSteps</a:t>
            </a:r>
            <a:endParaRPr lang="en-US" dirty="0"/>
          </a:p>
          <a:p>
            <a:r>
              <a:rPr lang="en-US" dirty="0"/>
              <a:t>transfer it directly to the target </a:t>
            </a:r>
            <a:r>
              <a:rPr lang="en-US" dirty="0" err="1"/>
              <a:t>TestStep</a:t>
            </a:r>
            <a:r>
              <a:rPr lang="en-US" dirty="0"/>
              <a:t>(s) where the value should be used. This is easier if you just want to use the value in one place</a:t>
            </a:r>
          </a:p>
          <a:p>
            <a:r>
              <a:rPr lang="en-US" dirty="0"/>
              <a:t>Lets have a look at both of these</a:t>
            </a:r>
          </a:p>
          <a:p>
            <a:endParaRPr lang="en-US" dirty="0"/>
          </a:p>
        </p:txBody>
      </p:sp>
    </p:spTree>
    <p:extLst>
      <p:ext uri="{BB962C8B-B14F-4D97-AF65-F5344CB8AC3E}">
        <p14:creationId xmlns:p14="http://schemas.microsoft.com/office/powerpoint/2010/main" val="321557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314" y="149140"/>
            <a:ext cx="11103023" cy="1015663"/>
          </a:xfrm>
          <a:prstGeom prst="rect">
            <a:avLst/>
          </a:prstGeom>
        </p:spPr>
        <p:txBody>
          <a:bodyPr wrap="square">
            <a:spAutoFit/>
          </a:bodyPr>
          <a:lstStyle/>
          <a:p>
            <a:r>
              <a:rPr lang="en-US" sz="2400" dirty="0"/>
              <a:t>Writing to a Temporary Property</a:t>
            </a:r>
          </a:p>
          <a:p>
            <a:endParaRPr lang="en-US" dirty="0"/>
          </a:p>
          <a:p>
            <a:r>
              <a:rPr lang="en-US" dirty="0"/>
              <a:t>Lets save the property to a TestCase property that we have defined with the name </a:t>
            </a:r>
            <a:r>
              <a:rPr lang="en-US" dirty="0" smtClean="0"/>
              <a:t>"Session ID"</a:t>
            </a:r>
            <a:r>
              <a:rPr lang="en-US" dirty="0"/>
              <a:t>;</a:t>
            </a:r>
          </a:p>
        </p:txBody>
      </p:sp>
      <p:pic>
        <p:nvPicPr>
          <p:cNvPr id="5" name="Picture 4"/>
          <p:cNvPicPr>
            <a:picLocks noChangeAspect="1"/>
          </p:cNvPicPr>
          <p:nvPr/>
        </p:nvPicPr>
        <p:blipFill>
          <a:blip r:embed="rId2"/>
          <a:stretch>
            <a:fillRect/>
          </a:stretch>
        </p:blipFill>
        <p:spPr>
          <a:xfrm>
            <a:off x="609926" y="1745120"/>
            <a:ext cx="7835900" cy="4610100"/>
          </a:xfrm>
          <a:prstGeom prst="rect">
            <a:avLst/>
          </a:prstGeom>
        </p:spPr>
      </p:pic>
    </p:spTree>
    <p:extLst>
      <p:ext uri="{BB962C8B-B14F-4D97-AF65-F5344CB8AC3E}">
        <p14:creationId xmlns:p14="http://schemas.microsoft.com/office/powerpoint/2010/main" val="421643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1373850" cy="2308324"/>
          </a:xfrm>
          <a:prstGeom prst="rect">
            <a:avLst/>
          </a:prstGeom>
        </p:spPr>
        <p:txBody>
          <a:bodyPr wrap="square">
            <a:spAutoFit/>
          </a:bodyPr>
          <a:lstStyle/>
          <a:p>
            <a:r>
              <a:rPr lang="en-US" dirty="0"/>
              <a:t>Now when executed, the </a:t>
            </a:r>
            <a:r>
              <a:rPr lang="en-US" dirty="0" err="1"/>
              <a:t>SessionID</a:t>
            </a:r>
            <a:r>
              <a:rPr lang="en-US" dirty="0"/>
              <a:t> is </a:t>
            </a:r>
            <a:r>
              <a:rPr lang="en-US" dirty="0" err="1"/>
              <a:t>transfered</a:t>
            </a:r>
            <a:r>
              <a:rPr lang="en-US" dirty="0"/>
              <a:t> to the specified TestCase property and can later on be used in any request via standard property-expansion (or another property-transfer), for example in a logout request we could have</a:t>
            </a:r>
          </a:p>
          <a:p>
            <a:endParaRPr lang="en-US" dirty="0"/>
          </a:p>
          <a:p>
            <a:r>
              <a:rPr lang="en-US" dirty="0"/>
              <a:t>&lt;logout&gt;</a:t>
            </a:r>
          </a:p>
          <a:p>
            <a:r>
              <a:rPr lang="en-US" dirty="0"/>
              <a:t>&lt;</a:t>
            </a:r>
            <a:r>
              <a:rPr lang="en-US" dirty="0" err="1"/>
              <a:t>sessionID</a:t>
            </a:r>
            <a:r>
              <a:rPr lang="en-US" dirty="0"/>
              <a:t>&gt;${#</a:t>
            </a:r>
            <a:r>
              <a:rPr lang="en-US" dirty="0" err="1"/>
              <a:t>TestCase#SessionID</a:t>
            </a:r>
            <a:r>
              <a:rPr lang="en-US" dirty="0"/>
              <a:t>}&lt;/</a:t>
            </a:r>
            <a:r>
              <a:rPr lang="en-US" dirty="0" err="1"/>
              <a:t>sessionID</a:t>
            </a:r>
            <a:r>
              <a:rPr lang="en-US" dirty="0"/>
              <a:t>&gt;</a:t>
            </a:r>
          </a:p>
          <a:p>
            <a:r>
              <a:rPr lang="en-US" dirty="0"/>
              <a:t>&lt;/logout&gt;</a:t>
            </a:r>
          </a:p>
          <a:p>
            <a:endParaRPr lang="en-US" dirty="0"/>
          </a:p>
          <a:p>
            <a:r>
              <a:rPr lang="en-US" dirty="0"/>
              <a:t>Which would replace the expansion with the saved </a:t>
            </a:r>
            <a:r>
              <a:rPr lang="en-US" dirty="0" err="1"/>
              <a:t>SessionID</a:t>
            </a:r>
            <a:r>
              <a:rPr lang="en-US" dirty="0"/>
              <a:t> when the request is being sent.</a:t>
            </a:r>
          </a:p>
        </p:txBody>
      </p:sp>
      <p:sp>
        <p:nvSpPr>
          <p:cNvPr id="5" name="Rectangle 4"/>
          <p:cNvSpPr/>
          <p:nvPr/>
        </p:nvSpPr>
        <p:spPr>
          <a:xfrm>
            <a:off x="0" y="3178821"/>
            <a:ext cx="10279641" cy="1354217"/>
          </a:xfrm>
          <a:prstGeom prst="rect">
            <a:avLst/>
          </a:prstGeom>
        </p:spPr>
        <p:txBody>
          <a:bodyPr wrap="square">
            <a:spAutoFit/>
          </a:bodyPr>
          <a:lstStyle/>
          <a:p>
            <a:pPr marL="457200" indent="-457200">
              <a:buFont typeface="Arial"/>
              <a:buChar char="•"/>
            </a:pPr>
            <a:r>
              <a:rPr lang="en-US" sz="2800" dirty="0"/>
              <a:t>Writing directly to the desired target </a:t>
            </a:r>
            <a:r>
              <a:rPr lang="en-US" sz="2800" dirty="0" err="1"/>
              <a:t>TestStep</a:t>
            </a:r>
            <a:endParaRPr lang="en-US" sz="2800" dirty="0"/>
          </a:p>
          <a:p>
            <a:endParaRPr lang="en-US" dirty="0"/>
          </a:p>
          <a:p>
            <a:r>
              <a:rPr lang="en-US" dirty="0"/>
              <a:t>This is more straight-forward; set the target to be the logout request and use the </a:t>
            </a:r>
            <a:r>
              <a:rPr lang="en-US" dirty="0" err="1"/>
              <a:t>XPath</a:t>
            </a:r>
            <a:r>
              <a:rPr lang="en-US" dirty="0"/>
              <a:t> Wizard again (or your </a:t>
            </a:r>
            <a:r>
              <a:rPr lang="en-US" dirty="0" err="1"/>
              <a:t>XPath</a:t>
            </a:r>
            <a:r>
              <a:rPr lang="en-US" dirty="0"/>
              <a:t> skills) to create the target </a:t>
            </a:r>
            <a:r>
              <a:rPr lang="en-US" dirty="0" err="1"/>
              <a:t>XPath</a:t>
            </a:r>
            <a:r>
              <a:rPr lang="en-US" dirty="0"/>
              <a:t> statement;</a:t>
            </a:r>
          </a:p>
        </p:txBody>
      </p:sp>
    </p:spTree>
    <p:extLst>
      <p:ext uri="{BB962C8B-B14F-4D97-AF65-F5344CB8AC3E}">
        <p14:creationId xmlns:p14="http://schemas.microsoft.com/office/powerpoint/2010/main" val="323900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205" y="0"/>
            <a:ext cx="5435920" cy="5026069"/>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5" name="Oval 4"/>
          <p:cNvSpPr/>
          <p:nvPr/>
        </p:nvSpPr>
        <p:spPr>
          <a:xfrm>
            <a:off x="5512479" y="111654"/>
            <a:ext cx="572181" cy="502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Rectangle 5"/>
          <p:cNvSpPr/>
          <p:nvPr/>
        </p:nvSpPr>
        <p:spPr>
          <a:xfrm>
            <a:off x="6561400" y="3593253"/>
            <a:ext cx="1162548" cy="369332"/>
          </a:xfrm>
          <a:prstGeom prst="rect">
            <a:avLst/>
          </a:prstGeom>
        </p:spPr>
        <p:txBody>
          <a:bodyPr wrap="none">
            <a:spAutoFit/>
          </a:bodyPr>
          <a:lstStyle/>
          <a:p>
            <a:r>
              <a:rPr lang="en-US" dirty="0"/>
              <a:t>resulting in</a:t>
            </a:r>
          </a:p>
        </p:txBody>
      </p:sp>
      <p:pic>
        <p:nvPicPr>
          <p:cNvPr id="7" name="Picture 6"/>
          <p:cNvPicPr>
            <a:picLocks noChangeAspect="1"/>
          </p:cNvPicPr>
          <p:nvPr/>
        </p:nvPicPr>
        <p:blipFill>
          <a:blip r:embed="rId3"/>
          <a:stretch>
            <a:fillRect/>
          </a:stretch>
        </p:blipFill>
        <p:spPr>
          <a:xfrm>
            <a:off x="5689600" y="4216533"/>
            <a:ext cx="6502400" cy="2501900"/>
          </a:xfrm>
          <a:prstGeom prst="rect">
            <a:avLst/>
          </a:prstGeom>
        </p:spPr>
      </p:pic>
      <p:sp>
        <p:nvSpPr>
          <p:cNvPr id="9" name="Oval 8"/>
          <p:cNvSpPr/>
          <p:nvPr/>
        </p:nvSpPr>
        <p:spPr>
          <a:xfrm>
            <a:off x="9363126" y="3641588"/>
            <a:ext cx="572181" cy="502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10" name="Rectangle 9"/>
          <p:cNvSpPr/>
          <p:nvPr/>
        </p:nvSpPr>
        <p:spPr>
          <a:xfrm>
            <a:off x="181424" y="5577248"/>
            <a:ext cx="5526435" cy="923330"/>
          </a:xfrm>
          <a:prstGeom prst="rect">
            <a:avLst/>
          </a:prstGeom>
        </p:spPr>
        <p:txBody>
          <a:bodyPr wrap="square">
            <a:spAutoFit/>
          </a:bodyPr>
          <a:lstStyle/>
          <a:p>
            <a:r>
              <a:rPr lang="en-US" dirty="0"/>
              <a:t>Now when executing this, the source target value will get directly extracted from the response and written into the request message.</a:t>
            </a:r>
          </a:p>
        </p:txBody>
      </p:sp>
    </p:spTree>
    <p:extLst>
      <p:ext uri="{BB962C8B-B14F-4D97-AF65-F5344CB8AC3E}">
        <p14:creationId xmlns:p14="http://schemas.microsoft.com/office/powerpoint/2010/main" val="212218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574" y="0"/>
            <a:ext cx="9905998" cy="1478570"/>
          </a:xfrm>
        </p:spPr>
        <p:txBody>
          <a:bodyPr/>
          <a:lstStyle/>
          <a:p>
            <a:pPr lvl="0"/>
            <a:r>
              <a:rPr lang="en-US" dirty="0"/>
              <a:t>How to set up a </a:t>
            </a:r>
            <a:r>
              <a:rPr lang="en-US" dirty="0" err="1"/>
              <a:t>SOAPui</a:t>
            </a:r>
            <a:r>
              <a:rPr lang="en-US" dirty="0"/>
              <a:t> Project ?</a:t>
            </a:r>
            <a:r>
              <a:rPr lang="en-NZ" dirty="0"/>
              <a:t/>
            </a:r>
            <a:br>
              <a:rPr lang="en-NZ" dirty="0"/>
            </a:br>
            <a:endParaRPr lang="en-NZ" dirty="0"/>
          </a:p>
        </p:txBody>
      </p:sp>
      <p:sp>
        <p:nvSpPr>
          <p:cNvPr id="3" name="Content Placeholder 2"/>
          <p:cNvSpPr>
            <a:spLocks noGrp="1"/>
          </p:cNvSpPr>
          <p:nvPr>
            <p:ph idx="1"/>
          </p:nvPr>
        </p:nvSpPr>
        <p:spPr>
          <a:xfrm>
            <a:off x="1011813" y="881142"/>
            <a:ext cx="9905999" cy="6261934"/>
          </a:xfrm>
        </p:spPr>
        <p:txBody>
          <a:bodyPr>
            <a:normAutofit fontScale="85000" lnSpcReduction="20000"/>
          </a:bodyPr>
          <a:lstStyle/>
          <a:p>
            <a:r>
              <a:rPr lang="en-NZ" dirty="0" smtClean="0"/>
              <a:t>There are several ways to install SOAPUI and setup a project.</a:t>
            </a:r>
          </a:p>
          <a:p>
            <a:r>
              <a:rPr lang="en-NZ" dirty="0"/>
              <a:t> Install the latest SOAPUI tool from </a:t>
            </a:r>
            <a:r>
              <a:rPr lang="en-NZ" dirty="0">
                <a:hlinkClick r:id="rId2"/>
              </a:rPr>
              <a:t>http://www.soapui.org/Getting-Started/installing-</a:t>
            </a:r>
            <a:r>
              <a:rPr lang="en-NZ" dirty="0" smtClean="0">
                <a:hlinkClick r:id="rId2"/>
              </a:rPr>
              <a:t>soapui.html</a:t>
            </a:r>
            <a:endParaRPr lang="en-NZ" dirty="0" smtClean="0"/>
          </a:p>
          <a:p>
            <a:r>
              <a:rPr lang="en-NZ" dirty="0" smtClean="0"/>
              <a:t>Latest version is available</a:t>
            </a:r>
          </a:p>
          <a:p>
            <a:r>
              <a:rPr lang="en-NZ" dirty="0" smtClean="0"/>
              <a:t>If you have any development tool (e.g. Eclipse) you can install the plugin available in the </a:t>
            </a:r>
            <a:r>
              <a:rPr lang="en-NZ" dirty="0"/>
              <a:t>eclipse market. The SoapUI eclipse plugin provides full SoapUI functionality from within eclipse. Apart from "standard" SoapUI 2.5 functionality, the eclipse plugin contains a SoapUI project nature and also adds a new SoapUI perspective which mimics the layout of the standalone SoapUI version</a:t>
            </a:r>
            <a:r>
              <a:rPr lang="en-NZ" dirty="0" smtClean="0"/>
              <a:t>. Steps are below :</a:t>
            </a:r>
          </a:p>
          <a:p>
            <a:pPr marL="0" indent="0">
              <a:buNone/>
            </a:pPr>
            <a:r>
              <a:rPr lang="en-NZ" dirty="0"/>
              <a:t>An eclipse update site is now available at http://www.soapui.org/eclipse/update, install the soapui-eclipse-plugin with the following steps</a:t>
            </a:r>
            <a:r>
              <a:rPr lang="en-NZ" dirty="0" smtClean="0"/>
              <a:t>:</a:t>
            </a:r>
            <a:endParaRPr lang="en-NZ" dirty="0"/>
          </a:p>
          <a:p>
            <a:pPr marL="0" indent="0">
              <a:buNone/>
            </a:pPr>
            <a:r>
              <a:rPr lang="en-NZ" dirty="0"/>
              <a:t>1. Select Help &gt; Install New Software...</a:t>
            </a:r>
          </a:p>
          <a:p>
            <a:pPr marL="0" indent="0">
              <a:buNone/>
            </a:pPr>
            <a:r>
              <a:rPr lang="en-NZ" dirty="0"/>
              <a:t>2. In the Work with field, type http://www.soapui.org/eclipse/update and click </a:t>
            </a:r>
            <a:r>
              <a:rPr lang="en-NZ" dirty="0" smtClean="0"/>
              <a:t>Add…</a:t>
            </a:r>
            <a:endParaRPr lang="en-NZ" dirty="0"/>
          </a:p>
          <a:p>
            <a:pPr marL="0" indent="0">
              <a:buNone/>
            </a:pPr>
            <a:r>
              <a:rPr lang="en-NZ" dirty="0" smtClean="0"/>
              <a:t>3. entering </a:t>
            </a:r>
            <a:r>
              <a:rPr lang="en-NZ" dirty="0"/>
              <a:t>the SoapUI update site in </a:t>
            </a:r>
            <a:r>
              <a:rPr lang="en-NZ" dirty="0" smtClean="0"/>
              <a:t>eclipse.</a:t>
            </a:r>
            <a:endParaRPr lang="en-NZ" dirty="0"/>
          </a:p>
          <a:p>
            <a:pPr marL="0" indent="0">
              <a:buNone/>
            </a:pPr>
            <a:r>
              <a:rPr lang="en-NZ" dirty="0"/>
              <a:t>4. Check the SoapUI checkbox and click Next. Then follow the dialogs to install the SoapUI feature</a:t>
            </a:r>
            <a:endParaRPr lang="en-NZ" dirty="0" smtClean="0"/>
          </a:p>
          <a:p>
            <a:endParaRPr lang="en-NZ" dirty="0"/>
          </a:p>
        </p:txBody>
      </p:sp>
    </p:spTree>
    <p:extLst>
      <p:ext uri="{BB962C8B-B14F-4D97-AF65-F5344CB8AC3E}">
        <p14:creationId xmlns:p14="http://schemas.microsoft.com/office/powerpoint/2010/main" val="1073939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How to set up Assertions and what does each assertion in </a:t>
            </a:r>
            <a:r>
              <a:rPr lang="en-US" dirty="0" err="1"/>
              <a:t>SOAPui</a:t>
            </a:r>
            <a:r>
              <a:rPr lang="en-US" dirty="0"/>
              <a:t> mean?</a:t>
            </a:r>
            <a:r>
              <a:rPr lang="en-NZ" dirty="0"/>
              <a:t/>
            </a:r>
            <a:br>
              <a:rPr lang="en-NZ" dirty="0"/>
            </a:br>
            <a:endParaRPr lang="en-NZ" dirty="0"/>
          </a:p>
        </p:txBody>
      </p:sp>
      <p:sp>
        <p:nvSpPr>
          <p:cNvPr id="3" name="Content Placeholder 2"/>
          <p:cNvSpPr>
            <a:spLocks noGrp="1"/>
          </p:cNvSpPr>
          <p:nvPr>
            <p:ph idx="1"/>
          </p:nvPr>
        </p:nvSpPr>
        <p:spPr/>
        <p:txBody>
          <a:bodyPr>
            <a:normAutofit fontScale="92500"/>
          </a:bodyPr>
          <a:lstStyle/>
          <a:p>
            <a:pPr marL="0" indent="0">
              <a:buNone/>
            </a:pPr>
            <a:r>
              <a:rPr lang="en-US" dirty="0" smtClean="0"/>
              <a:t>Assertions </a:t>
            </a:r>
            <a:r>
              <a:rPr lang="en-US" dirty="0"/>
              <a:t>are checks that what you receive is what you expected to. An example; I have a Web Service where I search for a product by product id. In the response </a:t>
            </a:r>
            <a:r>
              <a:rPr lang="en-US" dirty="0" err="1"/>
              <a:t>i</a:t>
            </a:r>
            <a:r>
              <a:rPr lang="en-US" dirty="0"/>
              <a:t> expect the same product id in the field named </a:t>
            </a:r>
            <a:r>
              <a:rPr lang="en-US" i="1" dirty="0"/>
              <a:t>product id</a:t>
            </a:r>
            <a:r>
              <a:rPr lang="en-US" dirty="0"/>
              <a:t>. If I do manual testing, I send the request and then look for the matching id in the response.  This is what we call asserting. As you can see assertion is an integral part of testing, yet quite a fair share of testing in </a:t>
            </a:r>
            <a:r>
              <a:rPr lang="en-US" dirty="0" err="1"/>
              <a:t>testware</a:t>
            </a:r>
            <a:r>
              <a:rPr lang="en-US" dirty="0"/>
              <a:t> is done without assertions, and we'd like you to get into the habit of performing them in </a:t>
            </a:r>
            <a:r>
              <a:rPr lang="en-US" dirty="0" err="1"/>
              <a:t>SoapUI</a:t>
            </a:r>
            <a:r>
              <a:rPr lang="en-US" dirty="0"/>
              <a:t>. An example of an assertion would be to say, “If the response contains the company name </a:t>
            </a:r>
            <a:r>
              <a:rPr lang="en-US" dirty="0" err="1"/>
              <a:t>eviware</a:t>
            </a:r>
            <a:r>
              <a:rPr lang="en-US" dirty="0"/>
              <a:t>, the service I’m testing seems to work”.</a:t>
            </a:r>
            <a:endParaRPr lang="en-NZ" dirty="0"/>
          </a:p>
        </p:txBody>
      </p:sp>
    </p:spTree>
    <p:extLst>
      <p:ext uri="{BB962C8B-B14F-4D97-AF65-F5344CB8AC3E}">
        <p14:creationId xmlns:p14="http://schemas.microsoft.com/office/powerpoint/2010/main" val="3060017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0034108" cy="1477328"/>
          </a:xfrm>
          <a:prstGeom prst="rect">
            <a:avLst/>
          </a:prstGeom>
        </p:spPr>
        <p:txBody>
          <a:bodyPr wrap="square">
            <a:spAutoFit/>
          </a:bodyPr>
          <a:lstStyle/>
          <a:p>
            <a:r>
              <a:rPr lang="en-US" dirty="0"/>
              <a:t>Creating assertions is real simple in </a:t>
            </a:r>
            <a:r>
              <a:rPr lang="en-US" dirty="0" err="1"/>
              <a:t>SoapUI</a:t>
            </a:r>
            <a:r>
              <a:rPr lang="en-US" dirty="0"/>
              <a:t>; you create them by going to the Assertion Tab assertion-tab-</a:t>
            </a:r>
            <a:r>
              <a:rPr lang="en-US" dirty="0" err="1"/>
              <a:t>soapUIin</a:t>
            </a:r>
            <a:r>
              <a:rPr lang="en-US" dirty="0"/>
              <a:t> the </a:t>
            </a:r>
            <a:r>
              <a:rPr lang="en-US" dirty="0" err="1"/>
              <a:t>SoapUI</a:t>
            </a:r>
            <a:r>
              <a:rPr lang="en-US" dirty="0"/>
              <a:t> request/response editor.</a:t>
            </a:r>
          </a:p>
          <a:p>
            <a:endParaRPr lang="en-US" dirty="0"/>
          </a:p>
          <a:p>
            <a:r>
              <a:rPr lang="en-US" dirty="0"/>
              <a:t> </a:t>
            </a:r>
          </a:p>
          <a:p>
            <a:endParaRPr lang="en-US" dirty="0"/>
          </a:p>
        </p:txBody>
      </p:sp>
      <p:sp>
        <p:nvSpPr>
          <p:cNvPr id="6" name="Rectangle 5"/>
          <p:cNvSpPr/>
          <p:nvPr/>
        </p:nvSpPr>
        <p:spPr>
          <a:xfrm>
            <a:off x="0" y="3966810"/>
            <a:ext cx="11359895" cy="1754327"/>
          </a:xfrm>
          <a:prstGeom prst="rect">
            <a:avLst/>
          </a:prstGeom>
        </p:spPr>
        <p:txBody>
          <a:bodyPr wrap="square">
            <a:spAutoFit/>
          </a:bodyPr>
          <a:lstStyle/>
          <a:p>
            <a:r>
              <a:rPr lang="en-US" dirty="0" err="1"/>
              <a:t>Creatin</a:t>
            </a:r>
            <a:r>
              <a:rPr lang="en-US" dirty="0"/>
              <a:t> an new assertion in </a:t>
            </a:r>
            <a:r>
              <a:rPr lang="en-US" dirty="0" err="1"/>
              <a:t>SoapUI</a:t>
            </a:r>
            <a:r>
              <a:rPr lang="en-US" dirty="0"/>
              <a:t> when doing a functional </a:t>
            </a:r>
            <a:r>
              <a:rPr lang="en-US" dirty="0" err="1" smtClean="0"/>
              <a:t>testIng</a:t>
            </a:r>
            <a:r>
              <a:rPr lang="en-US" dirty="0" smtClean="0"/>
              <a:t> </a:t>
            </a:r>
            <a:r>
              <a:rPr lang="en-US" dirty="0"/>
              <a:t>the editor you click the button for New Assertion and then choose which type of assertion you would like. At first you can start off with a very simple assertion like the Contains assertion, which checks the entire response for a text, and then quickly moves to the more accurate </a:t>
            </a:r>
            <a:r>
              <a:rPr lang="en-US" dirty="0" err="1"/>
              <a:t>XPath</a:t>
            </a:r>
            <a:r>
              <a:rPr lang="en-US" dirty="0"/>
              <a:t> assertion (look at </a:t>
            </a:r>
            <a:r>
              <a:rPr lang="en-US" dirty="0" err="1"/>
              <a:t>SoapUI</a:t>
            </a:r>
            <a:r>
              <a:rPr lang="en-US" dirty="0"/>
              <a:t> Pro, the </a:t>
            </a:r>
            <a:r>
              <a:rPr lang="en-US" dirty="0" err="1"/>
              <a:t>XPath</a:t>
            </a:r>
            <a:r>
              <a:rPr lang="en-US" dirty="0"/>
              <a:t> assertions are real simple there), where you check for a text in a certain element in the response. The Contains assertions says "I want the text '</a:t>
            </a:r>
            <a:r>
              <a:rPr lang="en-US" dirty="0" err="1"/>
              <a:t>eviware</a:t>
            </a:r>
            <a:r>
              <a:rPr lang="en-US" dirty="0"/>
              <a:t>' to be in the response", while </a:t>
            </a:r>
            <a:r>
              <a:rPr lang="en-US" dirty="0" err="1"/>
              <a:t>XPath</a:t>
            </a:r>
            <a:r>
              <a:rPr lang="en-US" dirty="0"/>
              <a:t> says "I want the text '</a:t>
            </a:r>
            <a:r>
              <a:rPr lang="en-US" dirty="0" err="1"/>
              <a:t>eviware</a:t>
            </a:r>
            <a:r>
              <a:rPr lang="en-US" dirty="0"/>
              <a:t>' to be in the Company Name element response".</a:t>
            </a:r>
          </a:p>
        </p:txBody>
      </p:sp>
      <p:pic>
        <p:nvPicPr>
          <p:cNvPr id="7" name="Picture 6"/>
          <p:cNvPicPr>
            <a:picLocks noChangeAspect="1"/>
          </p:cNvPicPr>
          <p:nvPr/>
        </p:nvPicPr>
        <p:blipFill>
          <a:blip r:embed="rId2"/>
          <a:stretch>
            <a:fillRect/>
          </a:stretch>
        </p:blipFill>
        <p:spPr>
          <a:xfrm>
            <a:off x="1208833" y="2308027"/>
            <a:ext cx="2755900" cy="1308100"/>
          </a:xfrm>
          <a:prstGeom prst="rect">
            <a:avLst/>
          </a:prstGeom>
        </p:spPr>
      </p:pic>
    </p:spTree>
    <p:extLst>
      <p:ext uri="{BB962C8B-B14F-4D97-AF65-F5344CB8AC3E}">
        <p14:creationId xmlns:p14="http://schemas.microsoft.com/office/powerpoint/2010/main" val="16270120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3400" y="0"/>
            <a:ext cx="8572500" cy="6858000"/>
          </a:xfrm>
          <a:prstGeom prst="rect">
            <a:avLst/>
          </a:prstGeom>
        </p:spPr>
      </p:pic>
    </p:spTree>
    <p:extLst>
      <p:ext uri="{BB962C8B-B14F-4D97-AF65-F5344CB8AC3E}">
        <p14:creationId xmlns:p14="http://schemas.microsoft.com/office/powerpoint/2010/main" val="244413087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959" y="0"/>
            <a:ext cx="10642487" cy="923330"/>
          </a:xfrm>
          <a:prstGeom prst="rect">
            <a:avLst/>
          </a:prstGeom>
        </p:spPr>
        <p:txBody>
          <a:bodyPr wrap="square">
            <a:spAutoFit/>
          </a:bodyPr>
          <a:lstStyle/>
          <a:p>
            <a:r>
              <a:rPr lang="en-US" dirty="0"/>
              <a:t>Select the invalid HTTP Status code and click OK.</a:t>
            </a:r>
          </a:p>
          <a:p>
            <a:r>
              <a:rPr lang="en-US" dirty="0"/>
              <a:t>This will open a small window where we can specify the code that we want to check.</a:t>
            </a:r>
          </a:p>
          <a:p>
            <a:r>
              <a:rPr lang="en-US" dirty="0"/>
              <a:t>Give 401 (unauthorized), 404 (Not found) etc. and as many as you required and click OK.</a:t>
            </a:r>
          </a:p>
        </p:txBody>
      </p:sp>
      <p:pic>
        <p:nvPicPr>
          <p:cNvPr id="5" name="Picture 4"/>
          <p:cNvPicPr>
            <a:picLocks noChangeAspect="1"/>
          </p:cNvPicPr>
          <p:nvPr/>
        </p:nvPicPr>
        <p:blipFill>
          <a:blip r:embed="rId2"/>
          <a:stretch>
            <a:fillRect/>
          </a:stretch>
        </p:blipFill>
        <p:spPr>
          <a:xfrm>
            <a:off x="1147484" y="976798"/>
            <a:ext cx="8495865" cy="5881202"/>
          </a:xfrm>
          <a:prstGeom prst="rect">
            <a:avLst/>
          </a:prstGeom>
        </p:spPr>
      </p:pic>
    </p:spTree>
    <p:extLst>
      <p:ext uri="{BB962C8B-B14F-4D97-AF65-F5344CB8AC3E}">
        <p14:creationId xmlns:p14="http://schemas.microsoft.com/office/powerpoint/2010/main" val="26407451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3400" y="0"/>
            <a:ext cx="8572500" cy="6858000"/>
          </a:xfrm>
          <a:prstGeom prst="rect">
            <a:avLst/>
          </a:prstGeom>
        </p:spPr>
      </p:pic>
    </p:spTree>
    <p:extLst>
      <p:ext uri="{BB962C8B-B14F-4D97-AF65-F5344CB8AC3E}">
        <p14:creationId xmlns:p14="http://schemas.microsoft.com/office/powerpoint/2010/main" val="26838773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340198"/>
          </a:xfrm>
          <a:prstGeom prst="rect">
            <a:avLst/>
          </a:prstGeom>
        </p:spPr>
        <p:txBody>
          <a:bodyPr wrap="square">
            <a:spAutoFit/>
          </a:bodyPr>
          <a:lstStyle/>
          <a:p>
            <a:r>
              <a:rPr lang="en-US" sz="2800" dirty="0"/>
              <a:t>Assertion categories</a:t>
            </a:r>
          </a:p>
          <a:p>
            <a:endParaRPr lang="en-US" dirty="0"/>
          </a:p>
          <a:p>
            <a:r>
              <a:rPr lang="en-US" dirty="0"/>
              <a:t>Assertions are divided in several categories for easier managing. Only categories that contain applicable Assertions for specific type of sampler are enabled. In case of </a:t>
            </a:r>
            <a:r>
              <a:rPr lang="en-US" dirty="0" err="1"/>
              <a:t>AssertionTestStep</a:t>
            </a:r>
            <a:r>
              <a:rPr lang="en-US" dirty="0"/>
              <a:t> only categories that contain applicable Assertions for selected Source/Property combination are enabled ( please check http://</a:t>
            </a:r>
            <a:r>
              <a:rPr lang="en-US" dirty="0" err="1"/>
              <a:t>www.soapui.org</a:t>
            </a:r>
            <a:r>
              <a:rPr lang="en-US" dirty="0"/>
              <a:t>/Functional-Testing/assertion-test-</a:t>
            </a:r>
            <a:r>
              <a:rPr lang="en-US" dirty="0" err="1"/>
              <a:t>step.html</a:t>
            </a:r>
            <a:r>
              <a:rPr lang="en-US" dirty="0"/>
              <a:t> ). Same goes for enabling/disabling particular Assertion inside the category.</a:t>
            </a:r>
          </a:p>
          <a:p>
            <a:endParaRPr lang="en-US" dirty="0"/>
          </a:p>
          <a:p>
            <a:r>
              <a:rPr lang="en-US" dirty="0"/>
              <a:t>In addition under the Categories there is "Recently used" category which lists 5 Assertions most recently used, some of which may also be disabled for particular Source/Property selected.</a:t>
            </a:r>
          </a:p>
          <a:p>
            <a:endParaRPr lang="en-US" dirty="0"/>
          </a:p>
          <a:p>
            <a:r>
              <a:rPr lang="en-US" dirty="0"/>
              <a:t>All available Categories with containing Assertions are listed below.</a:t>
            </a:r>
          </a:p>
          <a:p>
            <a:r>
              <a:rPr lang="en-US" dirty="0"/>
              <a:t>Property Content Category</a:t>
            </a:r>
          </a:p>
          <a:p>
            <a:endParaRPr lang="en-US" dirty="0"/>
          </a:p>
          <a:p>
            <a:r>
              <a:rPr lang="en-US" dirty="0"/>
              <a:t>    Contains - Searches for the existence of a string token in the property value, supports regular expressions. Applicable for any property.</a:t>
            </a:r>
          </a:p>
          <a:p>
            <a:r>
              <a:rPr lang="en-US" dirty="0"/>
              <a:t>    Message Content Assertion - Allows for complex content validation of XML messages. Applicable to any property containing XML.</a:t>
            </a:r>
          </a:p>
          <a:p>
            <a:r>
              <a:rPr lang="en-US" dirty="0"/>
              <a:t>    Not Contains - Searches for the non-existence of a string token in the property value, supports regular expressions. Applicable to any property.</a:t>
            </a:r>
          </a:p>
          <a:p>
            <a:r>
              <a:rPr lang="en-US" dirty="0"/>
              <a:t>    </a:t>
            </a:r>
            <a:r>
              <a:rPr lang="en-US" dirty="0" err="1"/>
              <a:t>XPath</a:t>
            </a:r>
            <a:r>
              <a:rPr lang="en-US" dirty="0"/>
              <a:t> Match - uses an </a:t>
            </a:r>
            <a:r>
              <a:rPr lang="en-US" dirty="0" err="1"/>
              <a:t>XPath</a:t>
            </a:r>
            <a:r>
              <a:rPr lang="en-US" dirty="0"/>
              <a:t> expression to select content from the target property and compares the result to an expected value. Applicable to any property containing XML</a:t>
            </a:r>
          </a:p>
          <a:p>
            <a:r>
              <a:rPr lang="en-US" dirty="0"/>
              <a:t>    XQuery Math - uses an XQuery expression to select content from the target property and compares the result to an expected value. Applicable to any property containing XML</a:t>
            </a:r>
          </a:p>
        </p:txBody>
      </p:sp>
    </p:spTree>
    <p:extLst>
      <p:ext uri="{BB962C8B-B14F-4D97-AF65-F5344CB8AC3E}">
        <p14:creationId xmlns:p14="http://schemas.microsoft.com/office/powerpoint/2010/main" val="23254336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3293209"/>
          </a:xfrm>
          <a:prstGeom prst="rect">
            <a:avLst/>
          </a:prstGeom>
        </p:spPr>
        <p:txBody>
          <a:bodyPr wrap="square">
            <a:spAutoFit/>
          </a:bodyPr>
          <a:lstStyle/>
          <a:p>
            <a:r>
              <a:rPr lang="en-US" sz="2800" dirty="0"/>
              <a:t>Common Assertions</a:t>
            </a:r>
          </a:p>
          <a:p>
            <a:endParaRPr lang="en-US" dirty="0"/>
          </a:p>
          <a:p>
            <a:r>
              <a:rPr lang="en-US" dirty="0"/>
              <a:t>A large number of assertions are available for validating received messages, some being specific for a certain type of </a:t>
            </a:r>
            <a:r>
              <a:rPr lang="en-US" dirty="0" err="1"/>
              <a:t>TestStep</a:t>
            </a:r>
            <a:r>
              <a:rPr lang="en-US" dirty="0"/>
              <a:t> and some being common for all </a:t>
            </a:r>
            <a:r>
              <a:rPr lang="en-US" dirty="0" err="1"/>
              <a:t>TestSteps</a:t>
            </a:r>
            <a:r>
              <a:rPr lang="en-US" dirty="0"/>
              <a:t>. The assertions available for all </a:t>
            </a:r>
            <a:r>
              <a:rPr lang="en-US" dirty="0" err="1"/>
              <a:t>TestSteps</a:t>
            </a:r>
            <a:r>
              <a:rPr lang="en-US" dirty="0"/>
              <a:t> are:</a:t>
            </a:r>
          </a:p>
          <a:p>
            <a:endParaRPr lang="en-US" dirty="0"/>
          </a:p>
          <a:p>
            <a:r>
              <a:rPr lang="en-US" dirty="0"/>
              <a:t>    Contains - checks for the existence of a specified </a:t>
            </a:r>
            <a:r>
              <a:rPr lang="en-US" dirty="0" smtClean="0"/>
              <a:t>string.</a:t>
            </a:r>
            <a:endParaRPr lang="en-US" dirty="0"/>
          </a:p>
          <a:p>
            <a:r>
              <a:rPr lang="en-US" dirty="0"/>
              <a:t>    Not Contains - checks for the non-existence of a specified </a:t>
            </a:r>
            <a:r>
              <a:rPr lang="en-US" dirty="0" smtClean="0"/>
              <a:t>string.</a:t>
            </a:r>
            <a:endParaRPr lang="en-US" dirty="0"/>
          </a:p>
          <a:p>
            <a:r>
              <a:rPr lang="en-US" dirty="0"/>
              <a:t>    </a:t>
            </a:r>
            <a:r>
              <a:rPr lang="en-US" dirty="0" err="1"/>
              <a:t>Reponse</a:t>
            </a:r>
            <a:r>
              <a:rPr lang="en-US" dirty="0"/>
              <a:t> SLA - check the response time against a specified </a:t>
            </a:r>
            <a:r>
              <a:rPr lang="en-US" dirty="0" smtClean="0"/>
              <a:t>value.</a:t>
            </a:r>
            <a:endParaRPr lang="en-US" dirty="0"/>
          </a:p>
          <a:p>
            <a:r>
              <a:rPr lang="en-US" dirty="0"/>
              <a:t>    </a:t>
            </a:r>
            <a:r>
              <a:rPr lang="en-US" dirty="0" err="1"/>
              <a:t>XPath</a:t>
            </a:r>
            <a:r>
              <a:rPr lang="en-US" dirty="0"/>
              <a:t> Match - compares the result of an </a:t>
            </a:r>
            <a:r>
              <a:rPr lang="en-US" dirty="0" err="1"/>
              <a:t>XPath</a:t>
            </a:r>
            <a:r>
              <a:rPr lang="en-US" dirty="0"/>
              <a:t> expression to an expected </a:t>
            </a:r>
            <a:r>
              <a:rPr lang="en-US" dirty="0" smtClean="0"/>
              <a:t>value.</a:t>
            </a:r>
            <a:endParaRPr lang="en-US" dirty="0"/>
          </a:p>
          <a:p>
            <a:r>
              <a:rPr lang="en-US" dirty="0"/>
              <a:t>    XQuery match - compares the result on an XQuery expression to an expected </a:t>
            </a:r>
            <a:r>
              <a:rPr lang="en-US" dirty="0" smtClean="0"/>
              <a:t>value.</a:t>
            </a:r>
            <a:endParaRPr lang="en-US" dirty="0"/>
          </a:p>
          <a:p>
            <a:r>
              <a:rPr lang="en-US" dirty="0"/>
              <a:t>    Script - runs an arbitrary script that can be used to validate the received message as </a:t>
            </a:r>
            <a:r>
              <a:rPr lang="en-US" dirty="0" smtClean="0"/>
              <a:t>desired.</a:t>
            </a:r>
            <a:endParaRPr lang="en-US" dirty="0"/>
          </a:p>
        </p:txBody>
      </p:sp>
    </p:spTree>
    <p:extLst>
      <p:ext uri="{BB962C8B-B14F-4D97-AF65-F5344CB8AC3E}">
        <p14:creationId xmlns:p14="http://schemas.microsoft.com/office/powerpoint/2010/main" val="6106717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634" y="116075"/>
            <a:ext cx="9905998" cy="1478570"/>
          </a:xfrm>
        </p:spPr>
        <p:txBody>
          <a:bodyPr>
            <a:normAutofit fontScale="90000"/>
          </a:bodyPr>
          <a:lstStyle/>
          <a:p>
            <a:pPr lvl="0"/>
            <a:r>
              <a:rPr lang="en-US" dirty="0"/>
              <a:t>How to set up Mock Services ? You can use mock services as a stub service or in a scenario when your services are down or not developed yet.</a:t>
            </a:r>
            <a:r>
              <a:rPr lang="en-NZ" dirty="0"/>
              <a:t/>
            </a:r>
            <a:br>
              <a:rPr lang="en-NZ" dirty="0"/>
            </a:br>
            <a:endParaRPr lang="en-NZ" dirty="0"/>
          </a:p>
        </p:txBody>
      </p:sp>
      <p:sp>
        <p:nvSpPr>
          <p:cNvPr id="3" name="Content Placeholder 2"/>
          <p:cNvSpPr>
            <a:spLocks noGrp="1"/>
          </p:cNvSpPr>
          <p:nvPr>
            <p:ph idx="1"/>
          </p:nvPr>
        </p:nvSpPr>
        <p:spPr>
          <a:xfrm>
            <a:off x="1141412" y="1367763"/>
            <a:ext cx="9905999" cy="809491"/>
          </a:xfrm>
        </p:spPr>
        <p:txBody>
          <a:bodyPr>
            <a:normAutofit fontScale="77500" lnSpcReduction="20000"/>
          </a:bodyPr>
          <a:lstStyle/>
          <a:p>
            <a:r>
              <a:rPr lang="en-NZ" dirty="0" smtClean="0"/>
              <a:t>Creating a mock service </a:t>
            </a:r>
          </a:p>
          <a:p>
            <a:pPr marL="0" indent="0">
              <a:buNone/>
            </a:pPr>
            <a:r>
              <a:rPr lang="en-NZ" dirty="0" smtClean="0"/>
              <a:t> </a:t>
            </a:r>
            <a:r>
              <a:rPr lang="en-US" dirty="0"/>
              <a:t>Right-click on one of the SOAP interfaces and select Generate </a:t>
            </a:r>
            <a:r>
              <a:rPr lang="en-US" dirty="0" err="1"/>
              <a:t>MockService</a:t>
            </a:r>
            <a:r>
              <a:rPr lang="en-US" dirty="0"/>
              <a:t>.</a:t>
            </a:r>
            <a:endParaRPr lang="en-NZ" dirty="0"/>
          </a:p>
        </p:txBody>
      </p:sp>
      <p:pic>
        <p:nvPicPr>
          <p:cNvPr id="4" name="Picture 3"/>
          <p:cNvPicPr>
            <a:picLocks noChangeAspect="1"/>
          </p:cNvPicPr>
          <p:nvPr/>
        </p:nvPicPr>
        <p:blipFill>
          <a:blip r:embed="rId2"/>
          <a:stretch>
            <a:fillRect/>
          </a:stretch>
        </p:blipFill>
        <p:spPr>
          <a:xfrm>
            <a:off x="6807665" y="2181893"/>
            <a:ext cx="4265145" cy="4564453"/>
          </a:xfrm>
          <a:prstGeom prst="rect">
            <a:avLst/>
          </a:prstGeom>
        </p:spPr>
      </p:pic>
    </p:spTree>
    <p:extLst>
      <p:ext uri="{BB962C8B-B14F-4D97-AF65-F5344CB8AC3E}">
        <p14:creationId xmlns:p14="http://schemas.microsoft.com/office/powerpoint/2010/main" val="38166737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0826" y="329509"/>
            <a:ext cx="10475019" cy="646331"/>
          </a:xfrm>
          <a:prstGeom prst="rect">
            <a:avLst/>
          </a:prstGeom>
        </p:spPr>
        <p:txBody>
          <a:bodyPr wrap="square">
            <a:spAutoFit/>
          </a:bodyPr>
          <a:lstStyle/>
          <a:p>
            <a:r>
              <a:rPr lang="en-US" dirty="0"/>
              <a:t>In the dialog Generate Mock Service you can specify the local port/path for the service you're creating but for the moment just click OK. </a:t>
            </a:r>
          </a:p>
        </p:txBody>
      </p:sp>
      <p:pic>
        <p:nvPicPr>
          <p:cNvPr id="5" name="Picture 4"/>
          <p:cNvPicPr>
            <a:picLocks noChangeAspect="1"/>
          </p:cNvPicPr>
          <p:nvPr/>
        </p:nvPicPr>
        <p:blipFill>
          <a:blip r:embed="rId2"/>
          <a:stretch>
            <a:fillRect/>
          </a:stretch>
        </p:blipFill>
        <p:spPr>
          <a:xfrm>
            <a:off x="5467888" y="680907"/>
            <a:ext cx="6296722" cy="4218804"/>
          </a:xfrm>
          <a:prstGeom prst="rect">
            <a:avLst/>
          </a:prstGeom>
        </p:spPr>
      </p:pic>
      <p:sp>
        <p:nvSpPr>
          <p:cNvPr id="6" name="Rectangle 5"/>
          <p:cNvSpPr/>
          <p:nvPr/>
        </p:nvSpPr>
        <p:spPr>
          <a:xfrm>
            <a:off x="0" y="4950262"/>
            <a:ext cx="10726221" cy="646331"/>
          </a:xfrm>
          <a:prstGeom prst="rect">
            <a:avLst/>
          </a:prstGeom>
        </p:spPr>
        <p:txBody>
          <a:bodyPr wrap="square">
            <a:spAutoFit/>
          </a:bodyPr>
          <a:lstStyle/>
          <a:p>
            <a:r>
              <a:rPr lang="en-US" dirty="0"/>
              <a:t>Enter the name of your </a:t>
            </a:r>
            <a:r>
              <a:rPr lang="en-US" dirty="0" err="1"/>
              <a:t>MockService</a:t>
            </a:r>
            <a:r>
              <a:rPr lang="en-US" dirty="0"/>
              <a:t> in the Name dialog and click OK.</a:t>
            </a:r>
          </a:p>
          <a:p>
            <a:r>
              <a:rPr lang="en-US" dirty="0"/>
              <a:t>After creating the </a:t>
            </a:r>
            <a:r>
              <a:rPr lang="en-US" dirty="0" err="1"/>
              <a:t>MockService</a:t>
            </a:r>
            <a:r>
              <a:rPr lang="en-US" dirty="0"/>
              <a:t>, you should get a </a:t>
            </a:r>
            <a:r>
              <a:rPr lang="en-US" dirty="0" err="1"/>
              <a:t>MockService</a:t>
            </a:r>
            <a:r>
              <a:rPr lang="en-US" dirty="0"/>
              <a:t> with one operation and one request. </a:t>
            </a:r>
          </a:p>
        </p:txBody>
      </p:sp>
      <p:pic>
        <p:nvPicPr>
          <p:cNvPr id="7" name="Picture 6"/>
          <p:cNvPicPr>
            <a:picLocks noChangeAspect="1"/>
          </p:cNvPicPr>
          <p:nvPr/>
        </p:nvPicPr>
        <p:blipFill>
          <a:blip r:embed="rId3"/>
          <a:stretch>
            <a:fillRect/>
          </a:stretch>
        </p:blipFill>
        <p:spPr>
          <a:xfrm>
            <a:off x="6403813" y="5591767"/>
            <a:ext cx="3390900" cy="1104900"/>
          </a:xfrm>
          <a:prstGeom prst="rect">
            <a:avLst/>
          </a:prstGeom>
        </p:spPr>
      </p:pic>
    </p:spTree>
    <p:extLst>
      <p:ext uri="{BB962C8B-B14F-4D97-AF65-F5344CB8AC3E}">
        <p14:creationId xmlns:p14="http://schemas.microsoft.com/office/powerpoint/2010/main" val="4174310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How to Integrate your </a:t>
            </a:r>
            <a:r>
              <a:rPr lang="en-US" dirty="0" err="1"/>
              <a:t>soapui</a:t>
            </a:r>
            <a:r>
              <a:rPr lang="en-US" dirty="0"/>
              <a:t> project with Microsoft Excel ? This is the must do for setting up your Automation framework</a:t>
            </a:r>
            <a:r>
              <a:rPr lang="en-NZ" dirty="0"/>
              <a:t/>
            </a:r>
            <a:br>
              <a:rPr lang="en-NZ" dirty="0"/>
            </a:br>
            <a:endParaRPr lang="en-NZ" dirty="0"/>
          </a:p>
        </p:txBody>
      </p:sp>
      <p:sp>
        <p:nvSpPr>
          <p:cNvPr id="3" name="Content Placeholder 2"/>
          <p:cNvSpPr>
            <a:spLocks noGrp="1"/>
          </p:cNvSpPr>
          <p:nvPr>
            <p:ph idx="1"/>
          </p:nvPr>
        </p:nvSpPr>
        <p:spPr>
          <a:xfrm>
            <a:off x="1141412" y="1981200"/>
            <a:ext cx="9905999" cy="4165600"/>
          </a:xfrm>
        </p:spPr>
        <p:txBody>
          <a:bodyPr>
            <a:normAutofit fontScale="85000" lnSpcReduction="20000"/>
          </a:bodyPr>
          <a:lstStyle/>
          <a:p>
            <a:r>
              <a:rPr lang="en-US" sz="3300" b="1" dirty="0"/>
              <a:t>Read data from excel in </a:t>
            </a:r>
            <a:r>
              <a:rPr lang="en-US" sz="3300" b="1" dirty="0" err="1"/>
              <a:t>soapUI</a:t>
            </a:r>
            <a:r>
              <a:rPr lang="en-US" sz="3300" b="1" dirty="0"/>
              <a:t> like a database </a:t>
            </a:r>
          </a:p>
          <a:p>
            <a:r>
              <a:rPr lang="en-US" dirty="0" smtClean="0"/>
              <a:t>Treating </a:t>
            </a:r>
            <a:r>
              <a:rPr lang="en-US" dirty="0"/>
              <a:t>Excel as a database is one of the most popular method used in automation testing. </a:t>
            </a:r>
            <a:r>
              <a:rPr lang="en-US" dirty="0">
                <a:hlinkClick r:id="rId2"/>
              </a:rPr>
              <a:t>Web services</a:t>
            </a:r>
            <a:r>
              <a:rPr lang="en-US" dirty="0"/>
              <a:t> testing is also not much different than that. There might be instances that we might need to treat an excel sheet as a database and read data from this excel sheet in </a:t>
            </a:r>
            <a:r>
              <a:rPr lang="en-US" dirty="0">
                <a:hlinkClick r:id="rId3"/>
              </a:rPr>
              <a:t>soapUI</a:t>
            </a:r>
            <a:r>
              <a:rPr lang="en-US" dirty="0"/>
              <a:t> for data validation or input data or for configuration purposes. In this example, instead of relying on groovy, we will be using a bit of java code to connect to an excel sheet and read data from this excel sheet. In order to connect to an excel as a database, we need a driver. We will be using "</a:t>
            </a:r>
            <a:r>
              <a:rPr lang="en-US" dirty="0" err="1"/>
              <a:t>sun.jdbc.odbc.JdbcOdbcDriver</a:t>
            </a:r>
            <a:r>
              <a:rPr lang="en-US" dirty="0"/>
              <a:t>" in our example to connect to an excel </a:t>
            </a:r>
            <a:r>
              <a:rPr lang="en-US" dirty="0" err="1"/>
              <a:t>fom</a:t>
            </a:r>
            <a:r>
              <a:rPr lang="en-US" dirty="0"/>
              <a:t> </a:t>
            </a:r>
            <a:r>
              <a:rPr lang="en-US" dirty="0" err="1"/>
              <a:t>soapUI</a:t>
            </a:r>
            <a:r>
              <a:rPr lang="en-US" dirty="0"/>
              <a:t>. Lets say we have a file named "</a:t>
            </a:r>
            <a:r>
              <a:rPr lang="en-US" dirty="0" err="1"/>
              <a:t>soapUI</a:t>
            </a:r>
            <a:r>
              <a:rPr lang="en-US" dirty="0"/>
              <a:t>-Excel-Example .</a:t>
            </a:r>
            <a:r>
              <a:rPr lang="en-US" dirty="0" err="1"/>
              <a:t>xls</a:t>
            </a:r>
            <a:r>
              <a:rPr lang="en-US" dirty="0"/>
              <a:t>" and it has a work sheet named "</a:t>
            </a:r>
            <a:r>
              <a:rPr lang="en-US" dirty="0" err="1"/>
              <a:t>ExcelSheetName</a:t>
            </a:r>
            <a:r>
              <a:rPr lang="en-US" dirty="0"/>
              <a:t>". Now, create a </a:t>
            </a:r>
            <a:r>
              <a:rPr lang="en-US" dirty="0" err="1"/>
              <a:t>coulmn</a:t>
            </a:r>
            <a:r>
              <a:rPr lang="en-US" dirty="0"/>
              <a:t> named "Name" in the sheet and enter some data in the column. Its time for us to look into the code now. Lets see the below example on how to connect to excel from </a:t>
            </a:r>
            <a:r>
              <a:rPr lang="en-US" dirty="0" err="1"/>
              <a:t>soapUI</a:t>
            </a:r>
            <a:r>
              <a:rPr lang="en-US" dirty="0"/>
              <a:t>.</a:t>
            </a:r>
          </a:p>
          <a:p>
            <a:endParaRPr lang="en-NZ" dirty="0"/>
          </a:p>
        </p:txBody>
      </p:sp>
    </p:spTree>
    <p:extLst>
      <p:ext uri="{BB962C8B-B14F-4D97-AF65-F5344CB8AC3E}">
        <p14:creationId xmlns:p14="http://schemas.microsoft.com/office/powerpoint/2010/main" val="5704090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smtClean="0"/>
              <a:t>SETUP PROJECT CONTINUE…..</a:t>
            </a:r>
            <a:endParaRPr lang="en-US" dirty="0"/>
          </a:p>
        </p:txBody>
      </p:sp>
      <p:sp>
        <p:nvSpPr>
          <p:cNvPr id="3" name="Content Placeholder 2"/>
          <p:cNvSpPr>
            <a:spLocks noGrp="1"/>
          </p:cNvSpPr>
          <p:nvPr>
            <p:ph idx="1"/>
          </p:nvPr>
        </p:nvSpPr>
        <p:spPr>
          <a:xfrm>
            <a:off x="1141412" y="1114386"/>
            <a:ext cx="9905999" cy="5743614"/>
          </a:xfrm>
        </p:spPr>
        <p:txBody>
          <a:bodyPr>
            <a:normAutofit fontScale="92500"/>
          </a:bodyPr>
          <a:lstStyle/>
          <a:p>
            <a:pPr marL="0" indent="0">
              <a:buNone/>
            </a:pPr>
            <a:r>
              <a:rPr lang="en-US" dirty="0" smtClean="0"/>
              <a:t> </a:t>
            </a:r>
            <a:r>
              <a:rPr lang="en-US" dirty="0"/>
              <a:t>step-by-</a:t>
            </a:r>
            <a:r>
              <a:rPr lang="en-US" dirty="0" smtClean="0"/>
              <a:t>step process :</a:t>
            </a:r>
            <a:endParaRPr lang="en-US" dirty="0"/>
          </a:p>
          <a:p>
            <a:endParaRPr lang="en-US" dirty="0"/>
          </a:p>
          <a:p>
            <a:r>
              <a:rPr lang="en-US" dirty="0"/>
              <a:t>The </a:t>
            </a:r>
            <a:r>
              <a:rPr lang="en-US" dirty="0" err="1"/>
              <a:t>SoapUI</a:t>
            </a:r>
            <a:r>
              <a:rPr lang="en-US" dirty="0"/>
              <a:t> project is the central point in all </a:t>
            </a:r>
            <a:r>
              <a:rPr lang="en-US" dirty="0" err="1"/>
              <a:t>SoapUI</a:t>
            </a:r>
            <a:r>
              <a:rPr lang="en-US" dirty="0"/>
              <a:t> testing. Once the project is created, you can create and run Functional Tests, </a:t>
            </a:r>
            <a:r>
              <a:rPr lang="en-US" dirty="0" err="1"/>
              <a:t>LoadTests</a:t>
            </a:r>
            <a:r>
              <a:rPr lang="en-US" dirty="0"/>
              <a:t>, create </a:t>
            </a:r>
            <a:r>
              <a:rPr lang="en-US" dirty="0" err="1"/>
              <a:t>MockServices</a:t>
            </a:r>
            <a:r>
              <a:rPr lang="en-US" dirty="0"/>
              <a:t> or much more. In this tutorial, we will walk through two things how to:</a:t>
            </a:r>
          </a:p>
          <a:p>
            <a:r>
              <a:rPr lang="en-US" dirty="0"/>
              <a:t>Create a SOAP project</a:t>
            </a:r>
          </a:p>
          <a:p>
            <a:r>
              <a:rPr lang="en-US" dirty="0"/>
              <a:t>Add a WSDL</a:t>
            </a:r>
          </a:p>
          <a:p>
            <a:r>
              <a:rPr lang="en-US" dirty="0"/>
              <a:t>1) Create a SOAP project</a:t>
            </a:r>
          </a:p>
          <a:p>
            <a:r>
              <a:rPr lang="en-US" dirty="0"/>
              <a:t>In the navigator, which is the tree structure at the left in the </a:t>
            </a:r>
            <a:r>
              <a:rPr lang="en-US" dirty="0" err="1"/>
              <a:t>SoapUI</a:t>
            </a:r>
            <a:r>
              <a:rPr lang="en-US" dirty="0"/>
              <a:t> GUI, right click on the project node Image of Project Node</a:t>
            </a:r>
          </a:p>
          <a:p>
            <a:r>
              <a:rPr lang="en-US" dirty="0"/>
              <a:t>and select New SOAP Project</a:t>
            </a:r>
          </a:p>
        </p:txBody>
      </p:sp>
    </p:spTree>
    <p:extLst>
      <p:ext uri="{BB962C8B-B14F-4D97-AF65-F5344CB8AC3E}">
        <p14:creationId xmlns:p14="http://schemas.microsoft.com/office/powerpoint/2010/main" val="359500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9.05.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38" y="0"/>
            <a:ext cx="8104061" cy="6468241"/>
          </a:xfrm>
          <a:prstGeom prst="rect">
            <a:avLst/>
          </a:prstGeom>
        </p:spPr>
      </p:pic>
    </p:spTree>
    <p:extLst>
      <p:ext uri="{BB962C8B-B14F-4D97-AF65-F5344CB8AC3E}">
        <p14:creationId xmlns:p14="http://schemas.microsoft.com/office/powerpoint/2010/main" val="63732545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8.53.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751285" cy="6858000"/>
          </a:xfrm>
          <a:prstGeom prst="rect">
            <a:avLst/>
          </a:prstGeom>
        </p:spPr>
      </p:pic>
    </p:spTree>
    <p:extLst>
      <p:ext uri="{BB962C8B-B14F-4D97-AF65-F5344CB8AC3E}">
        <p14:creationId xmlns:p14="http://schemas.microsoft.com/office/powerpoint/2010/main" val="22665184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8.5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404" y="561042"/>
            <a:ext cx="8283186" cy="5167492"/>
          </a:xfrm>
          <a:prstGeom prst="rect">
            <a:avLst/>
          </a:prstGeom>
        </p:spPr>
      </p:pic>
    </p:spTree>
    <p:extLst>
      <p:ext uri="{BB962C8B-B14F-4D97-AF65-F5344CB8AC3E}">
        <p14:creationId xmlns:p14="http://schemas.microsoft.com/office/powerpoint/2010/main" val="33166643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9.05.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5" y="0"/>
            <a:ext cx="9849335" cy="6643918"/>
          </a:xfrm>
          <a:prstGeom prst="rect">
            <a:avLst/>
          </a:prstGeom>
        </p:spPr>
      </p:pic>
    </p:spTree>
    <p:extLst>
      <p:ext uri="{BB962C8B-B14F-4D97-AF65-F5344CB8AC3E}">
        <p14:creationId xmlns:p14="http://schemas.microsoft.com/office/powerpoint/2010/main" val="25037995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3-27 at 9.2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47" y="0"/>
            <a:ext cx="10663384" cy="6858000"/>
          </a:xfrm>
          <a:prstGeom prst="rect">
            <a:avLst/>
          </a:prstGeom>
        </p:spPr>
      </p:pic>
    </p:spTree>
    <p:extLst>
      <p:ext uri="{BB962C8B-B14F-4D97-AF65-F5344CB8AC3E}">
        <p14:creationId xmlns:p14="http://schemas.microsoft.com/office/powerpoint/2010/main" val="40585689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9.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59792"/>
          </a:xfrm>
          <a:prstGeom prst="rect">
            <a:avLst/>
          </a:prstGeom>
        </p:spPr>
      </p:pic>
    </p:spTree>
    <p:extLst>
      <p:ext uri="{BB962C8B-B14F-4D97-AF65-F5344CB8AC3E}">
        <p14:creationId xmlns:p14="http://schemas.microsoft.com/office/powerpoint/2010/main" val="1165809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9.10.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64" y="-19244"/>
            <a:ext cx="8149301" cy="6858000"/>
          </a:xfrm>
          <a:prstGeom prst="rect">
            <a:avLst/>
          </a:prstGeom>
        </p:spPr>
      </p:pic>
    </p:spTree>
    <p:extLst>
      <p:ext uri="{BB962C8B-B14F-4D97-AF65-F5344CB8AC3E}">
        <p14:creationId xmlns:p14="http://schemas.microsoft.com/office/powerpoint/2010/main" val="4004023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3-27 at 9.11.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557" y="0"/>
            <a:ext cx="8889584" cy="6858000"/>
          </a:xfrm>
          <a:prstGeom prst="rect">
            <a:avLst/>
          </a:prstGeom>
        </p:spPr>
      </p:pic>
    </p:spTree>
    <p:extLst>
      <p:ext uri="{BB962C8B-B14F-4D97-AF65-F5344CB8AC3E}">
        <p14:creationId xmlns:p14="http://schemas.microsoft.com/office/powerpoint/2010/main" val="723009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9.11.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680" y="0"/>
            <a:ext cx="11125457" cy="6858000"/>
          </a:xfrm>
          <a:prstGeom prst="rect">
            <a:avLst/>
          </a:prstGeom>
        </p:spPr>
      </p:pic>
    </p:spTree>
    <p:extLst>
      <p:ext uri="{BB962C8B-B14F-4D97-AF65-F5344CB8AC3E}">
        <p14:creationId xmlns:p14="http://schemas.microsoft.com/office/powerpoint/2010/main" val="2292278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772" y="-379559"/>
            <a:ext cx="9905998" cy="1478570"/>
          </a:xfrm>
        </p:spPr>
        <p:txBody>
          <a:bodyPr/>
          <a:lstStyle/>
          <a:p>
            <a:r>
              <a:rPr lang="en-US" dirty="0" smtClean="0"/>
              <a:t>HOW TO PRINT BACK TO EXCEL ?</a:t>
            </a:r>
            <a:endParaRPr lang="en-US" dirty="0"/>
          </a:p>
        </p:txBody>
      </p:sp>
      <p:pic>
        <p:nvPicPr>
          <p:cNvPr id="5" name="Picture 4" descr="Screen Shot 2014-03-27 at 10.06.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4395"/>
            <a:ext cx="12192000" cy="5690445"/>
          </a:xfrm>
          <a:prstGeom prst="rect">
            <a:avLst/>
          </a:prstGeom>
        </p:spPr>
      </p:pic>
    </p:spTree>
    <p:extLst>
      <p:ext uri="{BB962C8B-B14F-4D97-AF65-F5344CB8AC3E}">
        <p14:creationId xmlns:p14="http://schemas.microsoft.com/office/powerpoint/2010/main" val="125356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673814"/>
          </a:xfrm>
        </p:spPr>
        <p:txBody>
          <a:bodyPr/>
          <a:lstStyle/>
          <a:p>
            <a:r>
              <a:rPr lang="en-US" dirty="0" smtClean="0"/>
              <a:t>CONTINUE………</a:t>
            </a:r>
            <a:endParaRPr lang="en-US" dirty="0"/>
          </a:p>
        </p:txBody>
      </p:sp>
      <p:sp>
        <p:nvSpPr>
          <p:cNvPr id="3" name="Content Placeholder 2"/>
          <p:cNvSpPr>
            <a:spLocks noGrp="1"/>
          </p:cNvSpPr>
          <p:nvPr>
            <p:ph idx="1"/>
          </p:nvPr>
        </p:nvSpPr>
        <p:spPr>
          <a:xfrm>
            <a:off x="1141412" y="621982"/>
            <a:ext cx="9905999" cy="5169219"/>
          </a:xfrm>
        </p:spPr>
        <p:txBody>
          <a:bodyPr>
            <a:normAutofit fontScale="92500" lnSpcReduction="20000"/>
          </a:bodyPr>
          <a:lstStyle/>
          <a:p>
            <a:pPr marL="0" indent="0">
              <a:buNone/>
            </a:pPr>
            <a:r>
              <a:rPr lang="en-US" dirty="0"/>
              <a:t>This will open a New SOAP Project Dialog</a:t>
            </a:r>
            <a:r>
              <a:rPr lang="en-US" dirty="0" smtClean="0"/>
              <a:t>.</a:t>
            </a:r>
            <a:endParaRPr lang="en-US" dirty="0"/>
          </a:p>
          <a:p>
            <a:pPr marL="0" indent="0">
              <a:buNone/>
            </a:pPr>
            <a:r>
              <a:rPr lang="en-US" dirty="0" smtClean="0"/>
              <a:t>(Note</a:t>
            </a:r>
            <a:r>
              <a:rPr lang="en-US" dirty="0"/>
              <a:t>: you can also do </a:t>
            </a:r>
            <a:r>
              <a:rPr lang="en-US" dirty="0" err="1"/>
              <a:t>ctrl+n</a:t>
            </a:r>
            <a:r>
              <a:rPr lang="en-US" dirty="0"/>
              <a:t> (win) or </a:t>
            </a:r>
            <a:r>
              <a:rPr lang="en-US" dirty="0" err="1"/>
              <a:t>cmd+n</a:t>
            </a:r>
            <a:r>
              <a:rPr lang="en-US" dirty="0"/>
              <a:t> (mac) to open a new SOAP </a:t>
            </a:r>
            <a:r>
              <a:rPr lang="en-US" dirty="0" smtClean="0"/>
              <a:t>Project</a:t>
            </a:r>
            <a:endParaRPr lang="en-US" dirty="0"/>
          </a:p>
          <a:p>
            <a:pPr marL="0" indent="0">
              <a:buNone/>
            </a:pPr>
            <a:r>
              <a:rPr lang="en-US" dirty="0"/>
              <a:t>In the New SOAP Project dialog enter a project name and click </a:t>
            </a:r>
            <a:r>
              <a:rPr lang="en-US" dirty="0" smtClean="0"/>
              <a:t>OK)</a:t>
            </a:r>
          </a:p>
          <a:p>
            <a:r>
              <a:rPr lang="en-US" dirty="0"/>
              <a:t>This will create a new project in the Navigator</a:t>
            </a:r>
            <a:r>
              <a:rPr lang="en-US" dirty="0" smtClean="0"/>
              <a:t>.</a:t>
            </a:r>
          </a:p>
          <a:p>
            <a:r>
              <a:rPr lang="en-US" dirty="0"/>
              <a:t>Congratulations, you've just created your first </a:t>
            </a:r>
            <a:r>
              <a:rPr lang="en-US" dirty="0" err="1"/>
              <a:t>SoapUI</a:t>
            </a:r>
            <a:r>
              <a:rPr lang="en-US" dirty="0"/>
              <a:t> </a:t>
            </a:r>
            <a:r>
              <a:rPr lang="en-US" dirty="0" smtClean="0"/>
              <a:t>Project.</a:t>
            </a:r>
            <a:endParaRPr lang="en-US" dirty="0"/>
          </a:p>
          <a:p>
            <a:pPr marL="0" indent="0">
              <a:buNone/>
            </a:pPr>
            <a:r>
              <a:rPr lang="en-US" dirty="0" smtClean="0"/>
              <a:t>Lets add WSDL now..</a:t>
            </a:r>
          </a:p>
          <a:p>
            <a:pPr marL="0" indent="0">
              <a:buNone/>
            </a:pPr>
            <a:r>
              <a:rPr lang="en-US" dirty="0"/>
              <a:t>In </a:t>
            </a:r>
            <a:r>
              <a:rPr lang="en-US" dirty="0" err="1"/>
              <a:t>SoapUI</a:t>
            </a:r>
            <a:r>
              <a:rPr lang="en-US" dirty="0"/>
              <a:t> the SOAP projects are mostly based on a WSDL. It’s not necessary to start by importing a WSDL, but it makes testing easier since the WSDL contains all information you need about the web service tested; information about the requests and responses, what they contain and much more, which simplifies </a:t>
            </a:r>
            <a:r>
              <a:rPr lang="en-US" dirty="0" err="1"/>
              <a:t>SoapUI</a:t>
            </a:r>
            <a:r>
              <a:rPr lang="en-US" dirty="0"/>
              <a:t> testing greatly.</a:t>
            </a:r>
          </a:p>
          <a:p>
            <a:pPr marL="0" indent="0">
              <a:buNone/>
            </a:pPr>
            <a:r>
              <a:rPr lang="en-US" dirty="0"/>
              <a:t>Let’s add a WSDL to the project;</a:t>
            </a:r>
          </a:p>
          <a:p>
            <a:pPr marL="0" indent="0">
              <a:buNone/>
            </a:pPr>
            <a:r>
              <a:rPr lang="en-US" dirty="0"/>
              <a:t>Right click on the project node and select Add WSDL</a:t>
            </a:r>
          </a:p>
        </p:txBody>
      </p:sp>
    </p:spTree>
    <p:extLst>
      <p:ext uri="{BB962C8B-B14F-4D97-AF65-F5344CB8AC3E}">
        <p14:creationId xmlns:p14="http://schemas.microsoft.com/office/powerpoint/2010/main" val="2067198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10.09.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3494"/>
            <a:ext cx="12192000" cy="4308819"/>
          </a:xfrm>
          <a:prstGeom prst="rect">
            <a:avLst/>
          </a:prstGeom>
        </p:spPr>
      </p:pic>
    </p:spTree>
    <p:extLst>
      <p:ext uri="{BB962C8B-B14F-4D97-AF65-F5344CB8AC3E}">
        <p14:creationId xmlns:p14="http://schemas.microsoft.com/office/powerpoint/2010/main" val="699044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10.09.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999"/>
            <a:ext cx="12192000" cy="4369613"/>
          </a:xfrm>
          <a:prstGeom prst="rect">
            <a:avLst/>
          </a:prstGeom>
        </p:spPr>
      </p:pic>
    </p:spTree>
    <p:extLst>
      <p:ext uri="{BB962C8B-B14F-4D97-AF65-F5344CB8AC3E}">
        <p14:creationId xmlns:p14="http://schemas.microsoft.com/office/powerpoint/2010/main" val="2830947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10.07.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79" y="0"/>
            <a:ext cx="10181816" cy="6858000"/>
          </a:xfrm>
          <a:prstGeom prst="rect">
            <a:avLst/>
          </a:prstGeom>
        </p:spPr>
      </p:pic>
    </p:spTree>
    <p:extLst>
      <p:ext uri="{BB962C8B-B14F-4D97-AF65-F5344CB8AC3E}">
        <p14:creationId xmlns:p14="http://schemas.microsoft.com/office/powerpoint/2010/main" val="1269469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699" y="2015518"/>
            <a:ext cx="9905998" cy="1478570"/>
          </a:xfrm>
        </p:spPr>
        <p:txBody>
          <a:bodyPr>
            <a:normAutofit fontScale="90000"/>
          </a:bodyPr>
          <a:lstStyle/>
          <a:p>
            <a:pPr lvl="0"/>
            <a:r>
              <a:rPr lang="en-US" dirty="0"/>
              <a:t>Groovy Scripting Fundamentals and how to use Groovy to build your </a:t>
            </a:r>
            <a:r>
              <a:rPr lang="en-US" dirty="0" err="1"/>
              <a:t>SOAPui</a:t>
            </a:r>
            <a:r>
              <a:rPr lang="en-US" dirty="0"/>
              <a:t> based automation framework. </a:t>
            </a:r>
            <a:r>
              <a:rPr lang="en-US" dirty="0" err="1"/>
              <a:t>SOAPui</a:t>
            </a:r>
            <a:r>
              <a:rPr lang="en-US" dirty="0"/>
              <a:t> understands only Groovy scripting language and understanding the exact syntax and methods to use can save you a lot of development time.</a:t>
            </a:r>
            <a:r>
              <a:rPr lang="en-NZ" dirty="0"/>
              <a:t/>
            </a:r>
            <a:br>
              <a:rPr lang="en-NZ" dirty="0"/>
            </a:br>
            <a:r>
              <a:rPr lang="en-NZ" dirty="0" smtClean="0"/>
              <a:t/>
            </a:r>
            <a:br>
              <a:rPr lang="en-NZ" dirty="0" smtClean="0"/>
            </a:br>
            <a:endParaRPr lang="en-NZ" dirty="0"/>
          </a:p>
        </p:txBody>
      </p:sp>
    </p:spTree>
    <p:extLst>
      <p:ext uri="{BB962C8B-B14F-4D97-AF65-F5344CB8AC3E}">
        <p14:creationId xmlns:p14="http://schemas.microsoft.com/office/powerpoint/2010/main" val="42300053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3-28 at 12.25.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21" y="0"/>
            <a:ext cx="11410208" cy="6858000"/>
          </a:xfrm>
          <a:prstGeom prst="rect">
            <a:avLst/>
          </a:prstGeom>
        </p:spPr>
      </p:pic>
    </p:spTree>
    <p:extLst>
      <p:ext uri="{BB962C8B-B14F-4D97-AF65-F5344CB8AC3E}">
        <p14:creationId xmlns:p14="http://schemas.microsoft.com/office/powerpoint/2010/main" val="461680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8 at 12.32.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93813" cy="6858000"/>
          </a:xfrm>
          <a:prstGeom prst="rect">
            <a:avLst/>
          </a:prstGeom>
        </p:spPr>
      </p:pic>
    </p:spTree>
    <p:extLst>
      <p:ext uri="{BB962C8B-B14F-4D97-AF65-F5344CB8AC3E}">
        <p14:creationId xmlns:p14="http://schemas.microsoft.com/office/powerpoint/2010/main" val="3945372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18" y="0"/>
            <a:ext cx="9905998" cy="1478570"/>
          </a:xfrm>
        </p:spPr>
        <p:txBody>
          <a:bodyPr>
            <a:normAutofit fontScale="90000"/>
          </a:bodyPr>
          <a:lstStyle/>
          <a:p>
            <a:pPr lvl="0"/>
            <a:r>
              <a:rPr lang="en-US" dirty="0"/>
              <a:t>How to connect to database from </a:t>
            </a:r>
            <a:r>
              <a:rPr lang="en-US" dirty="0" err="1"/>
              <a:t>SOAPui</a:t>
            </a:r>
            <a:r>
              <a:rPr lang="en-US" dirty="0"/>
              <a:t> to validate the test result data ?</a:t>
            </a:r>
            <a:r>
              <a:rPr lang="en-NZ" dirty="0"/>
              <a:t/>
            </a:r>
            <a:br>
              <a:rPr lang="en-NZ" dirty="0"/>
            </a:br>
            <a:endParaRPr lang="en-NZ" dirty="0"/>
          </a:p>
        </p:txBody>
      </p:sp>
      <p:pic>
        <p:nvPicPr>
          <p:cNvPr id="4" name="Picture 3" descr="Screen Shot 2014-03-27 at 10.50.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369" y="1208185"/>
            <a:ext cx="8154433" cy="5191627"/>
          </a:xfrm>
          <a:prstGeom prst="rect">
            <a:avLst/>
          </a:prstGeom>
        </p:spPr>
      </p:pic>
    </p:spTree>
    <p:extLst>
      <p:ext uri="{BB962C8B-B14F-4D97-AF65-F5344CB8AC3E}">
        <p14:creationId xmlns:p14="http://schemas.microsoft.com/office/powerpoint/2010/main" val="219093679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10.5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7415"/>
            <a:ext cx="12192000" cy="5001846"/>
          </a:xfrm>
          <a:prstGeom prst="rect">
            <a:avLst/>
          </a:prstGeom>
        </p:spPr>
      </p:pic>
    </p:spTree>
    <p:extLst>
      <p:ext uri="{BB962C8B-B14F-4D97-AF65-F5344CB8AC3E}">
        <p14:creationId xmlns:p14="http://schemas.microsoft.com/office/powerpoint/2010/main" val="4227245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10.5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9768"/>
            <a:ext cx="12192000" cy="5126741"/>
          </a:xfrm>
          <a:prstGeom prst="rect">
            <a:avLst/>
          </a:prstGeom>
        </p:spPr>
      </p:pic>
    </p:spTree>
    <p:extLst>
      <p:ext uri="{BB962C8B-B14F-4D97-AF65-F5344CB8AC3E}">
        <p14:creationId xmlns:p14="http://schemas.microsoft.com/office/powerpoint/2010/main" val="2962671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10.5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718800" cy="5867400"/>
          </a:xfrm>
          <a:prstGeom prst="rect">
            <a:avLst/>
          </a:prstGeom>
        </p:spPr>
      </p:pic>
    </p:spTree>
    <p:extLst>
      <p:ext uri="{BB962C8B-B14F-4D97-AF65-F5344CB8AC3E}">
        <p14:creationId xmlns:p14="http://schemas.microsoft.com/office/powerpoint/2010/main" val="44290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The Add WSDL dialog will now open.</a:t>
            </a:r>
          </a:p>
          <a:p>
            <a:r>
              <a:rPr lang="en-US" dirty="0"/>
              <a:t>Enter</a:t>
            </a:r>
          </a:p>
          <a:p>
            <a:r>
              <a:rPr lang="en-US" dirty="0"/>
              <a:t>(Note that this has been removed. Check the top of this article for other alternatives)</a:t>
            </a:r>
          </a:p>
          <a:p>
            <a:r>
              <a:rPr lang="en-US" dirty="0"/>
              <a:t>http://</a:t>
            </a:r>
            <a:r>
              <a:rPr lang="en-US" dirty="0" err="1"/>
              <a:t>www.mobilefish.com</a:t>
            </a:r>
            <a:r>
              <a:rPr lang="en-US" dirty="0"/>
              <a:t>/services/</a:t>
            </a:r>
            <a:r>
              <a:rPr lang="en-US" dirty="0" err="1"/>
              <a:t>web_service</a:t>
            </a:r>
            <a:r>
              <a:rPr lang="en-US" dirty="0"/>
              <a:t>/</a:t>
            </a:r>
            <a:r>
              <a:rPr lang="en-US" dirty="0" err="1"/>
              <a:t>countries.php?</a:t>
            </a:r>
            <a:r>
              <a:rPr lang="en-US" dirty="0" err="1" smtClean="0"/>
              <a:t>wsdl</a:t>
            </a:r>
            <a:endParaRPr lang="en-US" dirty="0"/>
          </a:p>
          <a:p>
            <a:r>
              <a:rPr lang="en-US" dirty="0"/>
              <a:t>Click OK</a:t>
            </a:r>
            <a:r>
              <a:rPr lang="en-US" dirty="0" smtClean="0"/>
              <a:t>.</a:t>
            </a:r>
          </a:p>
          <a:p>
            <a:r>
              <a:rPr lang="en-US" dirty="0"/>
              <a:t>You should now see that the WSDL was successfully added to the project by seeing the operations in the Web Service in the navigator</a:t>
            </a:r>
            <a:r>
              <a:rPr lang="en-US" dirty="0" smtClean="0"/>
              <a:t>.</a:t>
            </a:r>
          </a:p>
          <a:p>
            <a:r>
              <a:rPr lang="en-US" dirty="0"/>
              <a:t>You can double click the Project for a window that gives you overview of your project. As your project and test skills grow, this view will be very important since you can manage a great deal of things at project level, like JDBC Connections (</a:t>
            </a:r>
            <a:r>
              <a:rPr lang="en-US" dirty="0" err="1"/>
              <a:t>SoapUI</a:t>
            </a:r>
            <a:r>
              <a:rPr lang="en-US" dirty="0"/>
              <a:t> Pro only), Security Configurations. </a:t>
            </a:r>
            <a:r>
              <a:rPr lang="en-US" dirty="0" err="1"/>
              <a:t>SoapUI</a:t>
            </a:r>
            <a:r>
              <a:rPr lang="en-US" dirty="0"/>
              <a:t> even contains basic Requirements functionality in the Project Window.</a:t>
            </a:r>
          </a:p>
        </p:txBody>
      </p:sp>
    </p:spTree>
    <p:extLst>
      <p:ext uri="{BB962C8B-B14F-4D97-AF65-F5344CB8AC3E}">
        <p14:creationId xmlns:p14="http://schemas.microsoft.com/office/powerpoint/2010/main" val="1681358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10.5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280"/>
            <a:ext cx="12192000" cy="4536558"/>
          </a:xfrm>
          <a:prstGeom prst="rect">
            <a:avLst/>
          </a:prstGeom>
        </p:spPr>
      </p:pic>
    </p:spTree>
    <p:extLst>
      <p:ext uri="{BB962C8B-B14F-4D97-AF65-F5344CB8AC3E}">
        <p14:creationId xmlns:p14="http://schemas.microsoft.com/office/powerpoint/2010/main" val="1686275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3-27 at 10.55.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1674"/>
            <a:ext cx="12192000" cy="4591538"/>
          </a:xfrm>
          <a:prstGeom prst="rect">
            <a:avLst/>
          </a:prstGeom>
        </p:spPr>
      </p:pic>
    </p:spTree>
    <p:extLst>
      <p:ext uri="{BB962C8B-B14F-4D97-AF65-F5344CB8AC3E}">
        <p14:creationId xmlns:p14="http://schemas.microsoft.com/office/powerpoint/2010/main" val="511510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815" y="25916"/>
            <a:ext cx="9905998" cy="1088469"/>
          </a:xfrm>
        </p:spPr>
        <p:txBody>
          <a:bodyPr>
            <a:normAutofit fontScale="90000"/>
          </a:bodyPr>
          <a:lstStyle/>
          <a:p>
            <a:pPr lvl="0"/>
            <a:r>
              <a:rPr lang="en-US" dirty="0"/>
              <a:t>How to set up Properties at Project, </a:t>
            </a:r>
            <a:r>
              <a:rPr lang="en-US" dirty="0" err="1"/>
              <a:t>TestSuite</a:t>
            </a:r>
            <a:r>
              <a:rPr lang="en-US" dirty="0"/>
              <a:t>, Test case and Test step levels?</a:t>
            </a:r>
            <a:r>
              <a:rPr lang="en-NZ" dirty="0"/>
              <a:t/>
            </a:r>
            <a:br>
              <a:rPr lang="en-NZ" dirty="0"/>
            </a:br>
            <a:endParaRPr lang="en-NZ" dirty="0"/>
          </a:p>
        </p:txBody>
      </p:sp>
      <p:sp>
        <p:nvSpPr>
          <p:cNvPr id="3" name="Content Placeholder 2"/>
          <p:cNvSpPr>
            <a:spLocks noGrp="1"/>
          </p:cNvSpPr>
          <p:nvPr>
            <p:ph idx="1"/>
          </p:nvPr>
        </p:nvSpPr>
        <p:spPr>
          <a:xfrm>
            <a:off x="0" y="907056"/>
            <a:ext cx="12192000" cy="5950943"/>
          </a:xfrm>
        </p:spPr>
        <p:txBody>
          <a:bodyPr>
            <a:normAutofit fontScale="92500" lnSpcReduction="10000"/>
          </a:bodyPr>
          <a:lstStyle/>
          <a:p>
            <a:r>
              <a:rPr lang="en-US" dirty="0" err="1"/>
              <a:t>soapUI</a:t>
            </a:r>
            <a:r>
              <a:rPr lang="en-US" dirty="0"/>
              <a:t> makes frequent of custom properties for storing custom values within a Project. A "property" is a named string value (currently all properties are handled as strings) that can be accessed from a Script, a Property Transfer or a Property-Expansion references. </a:t>
            </a:r>
            <a:r>
              <a:rPr lang="en-US" dirty="0" err="1"/>
              <a:t>soapUI</a:t>
            </a:r>
            <a:r>
              <a:rPr lang="en-US" dirty="0"/>
              <a:t> allows for the definition of properties at multiple levels within the project hierarchy;</a:t>
            </a:r>
          </a:p>
          <a:p>
            <a:r>
              <a:rPr lang="en-US" dirty="0"/>
              <a:t>Projects : for handling Project scope values, for example a subscription ID</a:t>
            </a:r>
          </a:p>
          <a:p>
            <a:r>
              <a:rPr lang="en-US" dirty="0" err="1"/>
              <a:t>TestSuite</a:t>
            </a:r>
            <a:r>
              <a:rPr lang="en-US" dirty="0"/>
              <a:t> : for handling </a:t>
            </a:r>
            <a:r>
              <a:rPr lang="en-US" dirty="0" err="1"/>
              <a:t>TestSuite</a:t>
            </a:r>
            <a:r>
              <a:rPr lang="en-US" dirty="0"/>
              <a:t> scoped values, can be seen as "arguments" to a </a:t>
            </a:r>
            <a:r>
              <a:rPr lang="en-US" dirty="0" err="1"/>
              <a:t>TestSuite</a:t>
            </a:r>
            <a:endParaRPr lang="en-US" dirty="0"/>
          </a:p>
          <a:p>
            <a:r>
              <a:rPr lang="en-US" dirty="0" err="1"/>
              <a:t>TestCases</a:t>
            </a:r>
            <a:r>
              <a:rPr lang="en-US" dirty="0"/>
              <a:t> : for handling TestCase scoped values, can be seen as "arguments" to a TestCase</a:t>
            </a:r>
          </a:p>
          <a:p>
            <a:r>
              <a:rPr lang="en-US" dirty="0"/>
              <a:t>Properties </a:t>
            </a:r>
            <a:r>
              <a:rPr lang="en-US" dirty="0" err="1"/>
              <a:t>TestStep</a:t>
            </a:r>
            <a:r>
              <a:rPr lang="en-US" dirty="0"/>
              <a:t> : for providing local values/state within a TestCase</a:t>
            </a:r>
          </a:p>
          <a:p>
            <a:r>
              <a:rPr lang="en-US" dirty="0"/>
              <a:t>Local </a:t>
            </a:r>
            <a:r>
              <a:rPr lang="en-US" dirty="0" err="1"/>
              <a:t>TestStep</a:t>
            </a:r>
            <a:r>
              <a:rPr lang="en-US" dirty="0"/>
              <a:t> properties : several </a:t>
            </a:r>
            <a:r>
              <a:rPr lang="en-US" dirty="0" err="1"/>
              <a:t>TestStep</a:t>
            </a:r>
            <a:r>
              <a:rPr lang="en-US" dirty="0"/>
              <a:t> types maintain their own list of properties specific to their functionality : </a:t>
            </a:r>
            <a:r>
              <a:rPr lang="en-US" dirty="0" err="1"/>
              <a:t>DataSource</a:t>
            </a:r>
            <a:r>
              <a:rPr lang="en-US" dirty="0"/>
              <a:t>, </a:t>
            </a:r>
            <a:r>
              <a:rPr lang="en-US" dirty="0" err="1"/>
              <a:t>DataSink</a:t>
            </a:r>
            <a:r>
              <a:rPr lang="en-US" dirty="0"/>
              <a:t>, Run TestCase</a:t>
            </a:r>
          </a:p>
          <a:p>
            <a:r>
              <a:rPr lang="en-US" dirty="0" err="1"/>
              <a:t>MockServices</a:t>
            </a:r>
            <a:r>
              <a:rPr lang="en-US" dirty="0"/>
              <a:t> : for handling </a:t>
            </a:r>
            <a:r>
              <a:rPr lang="en-US" dirty="0" err="1"/>
              <a:t>MockService</a:t>
            </a:r>
            <a:r>
              <a:rPr lang="en-US" dirty="0"/>
              <a:t> scoped values/arguments</a:t>
            </a:r>
          </a:p>
          <a:p>
            <a:r>
              <a:rPr lang="en-US" dirty="0" err="1"/>
              <a:t>MockResponses</a:t>
            </a:r>
            <a:r>
              <a:rPr lang="en-US" dirty="0"/>
              <a:t> : for handling </a:t>
            </a:r>
            <a:r>
              <a:rPr lang="en-US" dirty="0" err="1"/>
              <a:t>MockResponse</a:t>
            </a:r>
            <a:r>
              <a:rPr lang="en-US" dirty="0"/>
              <a:t> scoped values</a:t>
            </a:r>
          </a:p>
          <a:p>
            <a:r>
              <a:rPr lang="en-US" dirty="0"/>
              <a:t>Global Properties : for handling Global properties, optionally from an external source</a:t>
            </a:r>
          </a:p>
          <a:p>
            <a:endParaRPr lang="en-NZ" dirty="0"/>
          </a:p>
        </p:txBody>
      </p:sp>
    </p:spTree>
    <p:extLst>
      <p:ext uri="{BB962C8B-B14F-4D97-AF65-F5344CB8AC3E}">
        <p14:creationId xmlns:p14="http://schemas.microsoft.com/office/powerpoint/2010/main" val="27776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
            <a:ext cx="9905998" cy="333618"/>
          </a:xfrm>
        </p:spPr>
        <p:txBody>
          <a:bodyPr>
            <a:normAutofit fontScale="90000"/>
          </a:bodyPr>
          <a:lstStyle/>
          <a:p>
            <a:r>
              <a:rPr lang="en-US" dirty="0" smtClean="0"/>
              <a:t>Continue………</a:t>
            </a:r>
            <a:endParaRPr lang="en-US" dirty="0"/>
          </a:p>
        </p:txBody>
      </p:sp>
      <p:pic>
        <p:nvPicPr>
          <p:cNvPr id="7" name="Content Placeholder 6" descr="prop.png"/>
          <p:cNvPicPr>
            <a:picLocks noGrp="1" noChangeAspect="1"/>
          </p:cNvPicPr>
          <p:nvPr>
            <p:ph idx="1"/>
          </p:nvPr>
        </p:nvPicPr>
        <p:blipFill>
          <a:blip r:embed="rId2">
            <a:extLst>
              <a:ext uri="{28A0092B-C50C-407E-A947-70E740481C1C}">
                <a14:useLocalDpi xmlns:a14="http://schemas.microsoft.com/office/drawing/2010/main" val="0"/>
              </a:ext>
            </a:extLst>
          </a:blip>
          <a:srcRect l="-2758" r="-2758"/>
          <a:stretch>
            <a:fillRect/>
          </a:stretch>
        </p:blipFill>
        <p:spPr>
          <a:xfrm>
            <a:off x="0" y="1394382"/>
            <a:ext cx="6704063" cy="1948773"/>
          </a:xfrm>
        </p:spPr>
      </p:pic>
      <p:sp>
        <p:nvSpPr>
          <p:cNvPr id="8" name="TextBox 7"/>
          <p:cNvSpPr txBox="1"/>
          <p:nvPr/>
        </p:nvSpPr>
        <p:spPr>
          <a:xfrm>
            <a:off x="725753" y="414655"/>
            <a:ext cx="9305188" cy="646331"/>
          </a:xfrm>
          <a:prstGeom prst="rect">
            <a:avLst/>
          </a:prstGeom>
          <a:noFill/>
        </p:spPr>
        <p:txBody>
          <a:bodyPr wrap="square" rtlCol="0">
            <a:spAutoFit/>
          </a:bodyPr>
          <a:lstStyle/>
          <a:p>
            <a:pPr fontAlgn="base"/>
            <a:r>
              <a:rPr lang="en-US" dirty="0"/>
              <a:t>Properties are generally editable in three places:</a:t>
            </a:r>
          </a:p>
          <a:p>
            <a:r>
              <a:rPr lang="en-US" dirty="0"/>
              <a:t>From the selected objects main editor window in a Properties inspector: </a:t>
            </a:r>
          </a:p>
        </p:txBody>
      </p:sp>
      <p:pic>
        <p:nvPicPr>
          <p:cNvPr id="10" name="Picture 9" descr="ustom-properties"/>
          <p:cNvPicPr/>
          <p:nvPr/>
        </p:nvPicPr>
        <p:blipFill>
          <a:blip r:embed="rId3">
            <a:extLst>
              <a:ext uri="{28A0092B-C50C-407E-A947-70E740481C1C}">
                <a14:useLocalDpi xmlns:a14="http://schemas.microsoft.com/office/drawing/2010/main" val="0"/>
              </a:ext>
            </a:extLst>
          </a:blip>
          <a:srcRect/>
          <a:stretch>
            <a:fillRect/>
          </a:stretch>
        </p:blipFill>
        <p:spPr bwMode="auto">
          <a:xfrm>
            <a:off x="7680177" y="3911600"/>
            <a:ext cx="3467100" cy="2946400"/>
          </a:xfrm>
          <a:prstGeom prst="rect">
            <a:avLst/>
          </a:prstGeom>
          <a:noFill/>
          <a:ln>
            <a:noFill/>
          </a:ln>
        </p:spPr>
      </p:pic>
      <p:sp>
        <p:nvSpPr>
          <p:cNvPr id="11" name="TextBox 10"/>
          <p:cNvSpPr txBox="1"/>
          <p:nvPr/>
        </p:nvSpPr>
        <p:spPr>
          <a:xfrm>
            <a:off x="285116" y="3991052"/>
            <a:ext cx="6842813" cy="1200329"/>
          </a:xfrm>
          <a:prstGeom prst="rect">
            <a:avLst/>
          </a:prstGeom>
          <a:noFill/>
        </p:spPr>
        <p:txBody>
          <a:bodyPr wrap="square" rtlCol="0">
            <a:spAutoFit/>
          </a:bodyPr>
          <a:lstStyle/>
          <a:p>
            <a:r>
              <a:rPr lang="en-US" dirty="0"/>
              <a:t>From the selected objects Details tab (bottom left) in a Test Properties tab</a:t>
            </a:r>
            <a:br>
              <a:rPr lang="en-US" dirty="0"/>
            </a:br>
            <a:r>
              <a:rPr lang="en-US" dirty="0"/>
              <a:t/>
            </a:r>
            <a:br>
              <a:rPr lang="en-US" dirty="0"/>
            </a:br>
            <a:endParaRPr lang="en-US" dirty="0"/>
          </a:p>
        </p:txBody>
      </p:sp>
    </p:spTree>
    <p:extLst>
      <p:ext uri="{BB962C8B-B14F-4D97-AF65-F5344CB8AC3E}">
        <p14:creationId xmlns:p14="http://schemas.microsoft.com/office/powerpoint/2010/main" val="980436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16" y="0"/>
            <a:ext cx="9905998" cy="599530"/>
          </a:xfrm>
        </p:spPr>
        <p:txBody>
          <a:bodyPr/>
          <a:lstStyle/>
          <a:p>
            <a:r>
              <a:rPr lang="en-US" dirty="0" smtClean="0"/>
              <a:t>Continue……</a:t>
            </a:r>
            <a:endParaRPr lang="en-US" dirty="0"/>
          </a:p>
        </p:txBody>
      </p:sp>
      <p:pic>
        <p:nvPicPr>
          <p:cNvPr id="4" name="Content Placeholder 3" descr="load-properties.png"/>
          <p:cNvPicPr>
            <a:picLocks noGrp="1" noChangeAspect="1"/>
          </p:cNvPicPr>
          <p:nvPr>
            <p:ph idx="1"/>
          </p:nvPr>
        </p:nvPicPr>
        <p:blipFill>
          <a:blip r:embed="rId2">
            <a:extLst>
              <a:ext uri="{28A0092B-C50C-407E-A947-70E740481C1C}">
                <a14:useLocalDpi xmlns:a14="http://schemas.microsoft.com/office/drawing/2010/main" val="0"/>
              </a:ext>
            </a:extLst>
          </a:blip>
          <a:srcRect t="689" b="689"/>
          <a:stretch>
            <a:fillRect/>
          </a:stretch>
        </p:blipFill>
        <p:spPr>
          <a:xfrm>
            <a:off x="6298498" y="596066"/>
            <a:ext cx="5893502" cy="5131351"/>
          </a:xfrm>
        </p:spPr>
      </p:pic>
      <p:sp>
        <p:nvSpPr>
          <p:cNvPr id="5" name="TextBox 4"/>
          <p:cNvSpPr txBox="1"/>
          <p:nvPr/>
        </p:nvSpPr>
        <p:spPr>
          <a:xfrm>
            <a:off x="362875" y="855225"/>
            <a:ext cx="5754183" cy="2585323"/>
          </a:xfrm>
          <a:prstGeom prst="rect">
            <a:avLst/>
          </a:prstGeom>
          <a:noFill/>
        </p:spPr>
        <p:txBody>
          <a:bodyPr wrap="square" rtlCol="0">
            <a:spAutoFit/>
          </a:bodyPr>
          <a:lstStyle/>
          <a:p>
            <a:pPr lvl="0" fontAlgn="base"/>
            <a:r>
              <a:rPr lang="en-US" dirty="0"/>
              <a:t>From the navigator itself when in </a:t>
            </a:r>
            <a:r>
              <a:rPr lang="en-US" dirty="0" err="1"/>
              <a:t>Property_Mode</a:t>
            </a:r>
            <a:r>
              <a:rPr lang="en-US" dirty="0"/>
              <a:t>.</a:t>
            </a:r>
          </a:p>
          <a:p>
            <a:pPr fontAlgn="base"/>
            <a:r>
              <a:rPr lang="en-US" dirty="0"/>
              <a:t>The table available in the first two options has buttons to Add, Remove, Move Up and Down, Clear and Load properties from an external source as well as Save properties to a file. Loading properties has additional options of handling specific properties from a file, and properties already defined on </a:t>
            </a:r>
            <a:r>
              <a:rPr lang="en-US" dirty="0" err="1"/>
              <a:t>soapUI</a:t>
            </a:r>
            <a:r>
              <a:rPr lang="en-US" dirty="0"/>
              <a:t> objects.</a:t>
            </a:r>
          </a:p>
          <a:p>
            <a:r>
              <a:rPr lang="en-US" dirty="0"/>
              <a:t> </a:t>
            </a:r>
          </a:p>
          <a:p>
            <a:endParaRPr lang="en-US" dirty="0"/>
          </a:p>
        </p:txBody>
      </p:sp>
      <p:sp>
        <p:nvSpPr>
          <p:cNvPr id="6" name="TextBox 5"/>
          <p:cNvSpPr txBox="1"/>
          <p:nvPr/>
        </p:nvSpPr>
        <p:spPr>
          <a:xfrm>
            <a:off x="544314" y="3524565"/>
            <a:ext cx="5106189" cy="1754327"/>
          </a:xfrm>
          <a:prstGeom prst="rect">
            <a:avLst/>
          </a:prstGeom>
          <a:noFill/>
        </p:spPr>
        <p:txBody>
          <a:bodyPr wrap="square" rtlCol="0">
            <a:spAutoFit/>
          </a:bodyPr>
          <a:lstStyle/>
          <a:p>
            <a:pPr fontAlgn="base"/>
            <a:r>
              <a:rPr lang="en-US" dirty="0"/>
              <a:t>In the table both names and values of properties can be edited as desired.</a:t>
            </a:r>
          </a:p>
          <a:p>
            <a:pPr fontAlgn="base"/>
            <a:r>
              <a:rPr lang="en-US" dirty="0"/>
              <a:t>When renaming a property, </a:t>
            </a:r>
            <a:r>
              <a:rPr lang="en-US" dirty="0" err="1"/>
              <a:t>soapUI</a:t>
            </a:r>
            <a:r>
              <a:rPr lang="en-US" dirty="0"/>
              <a:t> will attempt to refactor all references to that property in both Property Expansions and Property Transfers.</a:t>
            </a:r>
          </a:p>
          <a:p>
            <a:endParaRPr lang="en-US" dirty="0"/>
          </a:p>
        </p:txBody>
      </p:sp>
    </p:spTree>
    <p:extLst>
      <p:ext uri="{BB962C8B-B14F-4D97-AF65-F5344CB8AC3E}">
        <p14:creationId xmlns:p14="http://schemas.microsoft.com/office/powerpoint/2010/main" val="2366007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797" y="669700"/>
            <a:ext cx="9643614" cy="1427387"/>
          </a:xfrm>
        </p:spPr>
        <p:txBody>
          <a:bodyPr>
            <a:normAutofit fontScale="90000"/>
          </a:bodyPr>
          <a:lstStyle/>
          <a:p>
            <a:pPr lvl="0"/>
            <a:r>
              <a:rPr lang="en-US" dirty="0"/>
              <a:t>How to do Property Transfers between SOAP Response to SOAP Requests ? You will need this in scenarios where you test a Modify Service after running a test of Create Service. </a:t>
            </a:r>
            <a:r>
              <a:rPr lang="en-NZ" dirty="0"/>
              <a:t/>
            </a:r>
            <a:br>
              <a:rPr lang="en-NZ" dirty="0"/>
            </a:br>
            <a:endParaRPr lang="en-NZ" dirty="0"/>
          </a:p>
        </p:txBody>
      </p:sp>
      <p:sp>
        <p:nvSpPr>
          <p:cNvPr id="3" name="Content Placeholder 2"/>
          <p:cNvSpPr>
            <a:spLocks noGrp="1"/>
          </p:cNvSpPr>
          <p:nvPr>
            <p:ph idx="1"/>
          </p:nvPr>
        </p:nvSpPr>
        <p:spPr/>
        <p:txBody>
          <a:bodyPr>
            <a:normAutofit fontScale="85000" lnSpcReduction="10000"/>
          </a:bodyPr>
          <a:lstStyle/>
          <a:p>
            <a:pPr fontAlgn="base"/>
            <a:r>
              <a:rPr lang="en-US" dirty="0"/>
              <a:t>Property Transfer </a:t>
            </a:r>
            <a:r>
              <a:rPr lang="en-US" dirty="0" err="1"/>
              <a:t>TestSteps</a:t>
            </a:r>
            <a:r>
              <a:rPr lang="en-US" dirty="0"/>
              <a:t> are used to transfer properties between </a:t>
            </a:r>
            <a:r>
              <a:rPr lang="en-US" dirty="0" err="1"/>
              <a:t>TestSteps</a:t>
            </a:r>
            <a:r>
              <a:rPr lang="en-US" dirty="0"/>
              <a:t> and their containing TestCase, </a:t>
            </a:r>
            <a:r>
              <a:rPr lang="en-US" dirty="0" err="1"/>
              <a:t>TestSuite</a:t>
            </a:r>
            <a:r>
              <a:rPr lang="en-US" dirty="0"/>
              <a:t> and Project. They are extremely useful in a number of situations, especially when properties containing XML are involved, for example when you need to</a:t>
            </a:r>
          </a:p>
          <a:p>
            <a:pPr lvl="0" fontAlgn="base"/>
            <a:r>
              <a:rPr lang="en-US" dirty="0"/>
              <a:t>Extracting a value from an XML message, for example a </a:t>
            </a:r>
            <a:r>
              <a:rPr lang="en-US" dirty="0" err="1"/>
              <a:t>sessionID</a:t>
            </a:r>
            <a:r>
              <a:rPr lang="en-US" dirty="0"/>
              <a:t> from a SOAP Response</a:t>
            </a:r>
          </a:p>
          <a:p>
            <a:pPr lvl="0" fontAlgn="base"/>
            <a:r>
              <a:rPr lang="en-US" dirty="0"/>
              <a:t>Write a value into an XML message, for example a saved </a:t>
            </a:r>
            <a:r>
              <a:rPr lang="en-US" dirty="0" err="1"/>
              <a:t>sessionID</a:t>
            </a:r>
            <a:r>
              <a:rPr lang="en-US" dirty="0"/>
              <a:t> or authentication data</a:t>
            </a:r>
          </a:p>
          <a:p>
            <a:pPr lvl="0" fontAlgn="base"/>
            <a:r>
              <a:rPr lang="en-US" dirty="0"/>
              <a:t>Transfer complex XML content between properties</a:t>
            </a:r>
          </a:p>
          <a:p>
            <a:pPr lvl="0" fontAlgn="base"/>
            <a:r>
              <a:rPr lang="en-US" dirty="0" err="1"/>
              <a:t>etc</a:t>
            </a:r>
            <a:endParaRPr lang="en-US" dirty="0"/>
          </a:p>
          <a:p>
            <a:pPr fontAlgn="base"/>
            <a:r>
              <a:rPr lang="en-US" dirty="0"/>
              <a:t>Lets get to grips!</a:t>
            </a:r>
          </a:p>
          <a:p>
            <a:endParaRPr lang="en-NZ" dirty="0"/>
          </a:p>
        </p:txBody>
      </p:sp>
    </p:spTree>
    <p:extLst>
      <p:ext uri="{BB962C8B-B14F-4D97-AF65-F5344CB8AC3E}">
        <p14:creationId xmlns:p14="http://schemas.microsoft.com/office/powerpoint/2010/main" val="29168893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TC104033919[[fn=Circuit]]</Template>
  <TotalTime>1798</TotalTime>
  <Words>2802</Words>
  <Application>Microsoft Macintosh PowerPoint</Application>
  <PresentationFormat>Custom</PresentationFormat>
  <Paragraphs>154</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Circuit</vt:lpstr>
      <vt:lpstr>Getskills SOAPUI tRAINING</vt:lpstr>
      <vt:lpstr>How to set up a SOAPui Project ? </vt:lpstr>
      <vt:lpstr>SETUP PROJECT CONTINUE…..</vt:lpstr>
      <vt:lpstr>CONTINUE………</vt:lpstr>
      <vt:lpstr>PowerPoint Presentation</vt:lpstr>
      <vt:lpstr>How to set up Properties at Project, TestSuite, Test case and Test step levels? </vt:lpstr>
      <vt:lpstr>Continue………</vt:lpstr>
      <vt:lpstr>Continue……</vt:lpstr>
      <vt:lpstr>How to do Property Transfers between SOAP Response to SOAP Requests ? You will need this in scenarios where you test a Modify Service after running a test of Create Service.  </vt:lpstr>
      <vt:lpstr>PowerPoint Presentation</vt:lpstr>
      <vt:lpstr>PowerPoint Presentation</vt:lpstr>
      <vt:lpstr>An example: transfering a session ID from a response to a following request </vt:lpstr>
      <vt:lpstr>PowerPoint Presentation</vt:lpstr>
      <vt:lpstr>Create the Property-Transfer TestStep after the request and add a property-transfer to it; </vt:lpstr>
      <vt:lpstr>PowerPoint Presentation</vt:lpstr>
      <vt:lpstr>PowerPoint Presentation</vt:lpstr>
      <vt:lpstr>PowerPoint Presentation</vt:lpstr>
      <vt:lpstr>PowerPoint Presentation</vt:lpstr>
      <vt:lpstr>PowerPoint Presentation</vt:lpstr>
      <vt:lpstr>How to set up Assertions and what does each assertion in SOAPui mean? </vt:lpstr>
      <vt:lpstr>PowerPoint Presentation</vt:lpstr>
      <vt:lpstr>PowerPoint Presentation</vt:lpstr>
      <vt:lpstr>PowerPoint Presentation</vt:lpstr>
      <vt:lpstr>PowerPoint Presentation</vt:lpstr>
      <vt:lpstr>PowerPoint Presentation</vt:lpstr>
      <vt:lpstr>PowerPoint Presentation</vt:lpstr>
      <vt:lpstr>How to set up Mock Services ? You can use mock services as a stub service or in a scenario when your services are down or not developed yet. </vt:lpstr>
      <vt:lpstr>PowerPoint Presentation</vt:lpstr>
      <vt:lpstr>How to Integrate your soapui project with Microsoft Excel ? This is the must do for setting up your Automation framework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PRINT BACK TO EXCEL ?</vt:lpstr>
      <vt:lpstr>PowerPoint Presentation</vt:lpstr>
      <vt:lpstr>PowerPoint Presentation</vt:lpstr>
      <vt:lpstr>PowerPoint Presentation</vt:lpstr>
      <vt:lpstr>Groovy Scripting Fundamentals and how to use Groovy to build your SOAPui based automation framework. SOAPui understands only Groovy scripting language and understanding the exact syntax and methods to use can save you a lot of development time.  </vt:lpstr>
      <vt:lpstr>PowerPoint Presentation</vt:lpstr>
      <vt:lpstr>PowerPoint Presentation</vt:lpstr>
      <vt:lpstr>How to connect to database from SOAPui to validate the test result data ?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Getskills SOAPUI tRAINING</dc:title>
  <dc:creator>yogi sharma</dc:creator>
  <cp:lastModifiedBy>shaibal</cp:lastModifiedBy>
  <cp:revision>39</cp:revision>
  <dcterms:created xsi:type="dcterms:W3CDTF">2014-03-24T19:24:51Z</dcterms:created>
  <dcterms:modified xsi:type="dcterms:W3CDTF">2014-03-28T20:28:20Z</dcterms:modified>
</cp:coreProperties>
</file>